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0" r:id="rId6"/>
    <p:sldId id="260" r:id="rId7"/>
    <p:sldId id="261" r:id="rId8"/>
    <p:sldId id="262" r:id="rId9"/>
    <p:sldId id="263" r:id="rId10"/>
    <p:sldId id="264" r:id="rId11"/>
    <p:sldId id="265" r:id="rId12"/>
    <p:sldId id="266" r:id="rId13"/>
    <p:sldId id="267" r:id="rId14"/>
    <p:sldId id="268" r:id="rId15"/>
    <p:sldId id="269" r:id="rId16"/>
    <p:sldId id="271" r:id="rId17"/>
    <p:sldId id="272"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690438-57E9-452E-AF88-D22F38CC9FA5}" v="104" dt="2023-10-18T08:01:21.902"/>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72" d="100"/>
          <a:sy n="72"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300354-E519-4185-A758-79A1FDF8F14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429EB6D-F44D-5D2E-60AE-8AB00EB676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40DD9C3-A555-3403-6E1F-98A9D5A73B0D}"/>
              </a:ext>
            </a:extLst>
          </p:cNvPr>
          <p:cNvSpPr>
            <a:spLocks noGrp="1"/>
          </p:cNvSpPr>
          <p:nvPr>
            <p:ph type="dt" sz="half" idx="10"/>
          </p:nvPr>
        </p:nvSpPr>
        <p:spPr/>
        <p:txBody>
          <a:bodyPr/>
          <a:lstStyle/>
          <a:p>
            <a:fld id="{4FCB2729-05AE-48BB-8A5C-53D75F9326EE}" type="datetimeFigureOut">
              <a:rPr lang="it-IT" smtClean="0"/>
              <a:t>06/12/2023</a:t>
            </a:fld>
            <a:endParaRPr lang="it-IT"/>
          </a:p>
        </p:txBody>
      </p:sp>
      <p:sp>
        <p:nvSpPr>
          <p:cNvPr id="5" name="Segnaposto piè di pagina 4">
            <a:extLst>
              <a:ext uri="{FF2B5EF4-FFF2-40B4-BE49-F238E27FC236}">
                <a16:creationId xmlns:a16="http://schemas.microsoft.com/office/drawing/2014/main" id="{7EA8DF21-9AD3-65A7-4098-07179C26281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45E23AD-2EA1-0309-3DB6-48BB9EB3C9AA}"/>
              </a:ext>
            </a:extLst>
          </p:cNvPr>
          <p:cNvSpPr>
            <a:spLocks noGrp="1"/>
          </p:cNvSpPr>
          <p:nvPr>
            <p:ph type="sldNum" sz="quarter" idx="12"/>
          </p:nvPr>
        </p:nvSpPr>
        <p:spPr/>
        <p:txBody>
          <a:bodyPr/>
          <a:lstStyle/>
          <a:p>
            <a:fld id="{8E267154-6CEE-4E3C-B59D-15C4622A574F}" type="slidenum">
              <a:rPr lang="it-IT" smtClean="0"/>
              <a:t>‹N›</a:t>
            </a:fld>
            <a:endParaRPr lang="it-IT"/>
          </a:p>
        </p:txBody>
      </p:sp>
    </p:spTree>
    <p:extLst>
      <p:ext uri="{BB962C8B-B14F-4D97-AF65-F5344CB8AC3E}">
        <p14:creationId xmlns:p14="http://schemas.microsoft.com/office/powerpoint/2010/main" val="1326954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7F80C3-A492-3BA4-A629-388E096A981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97D3297-28BD-9AAC-42CE-CF04C07B2B5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4F31CD5-A79B-88E4-23FC-4DF25D5D469A}"/>
              </a:ext>
            </a:extLst>
          </p:cNvPr>
          <p:cNvSpPr>
            <a:spLocks noGrp="1"/>
          </p:cNvSpPr>
          <p:nvPr>
            <p:ph type="dt" sz="half" idx="10"/>
          </p:nvPr>
        </p:nvSpPr>
        <p:spPr/>
        <p:txBody>
          <a:bodyPr/>
          <a:lstStyle/>
          <a:p>
            <a:fld id="{4FCB2729-05AE-48BB-8A5C-53D75F9326EE}" type="datetimeFigureOut">
              <a:rPr lang="it-IT" smtClean="0"/>
              <a:t>06/12/2023</a:t>
            </a:fld>
            <a:endParaRPr lang="it-IT"/>
          </a:p>
        </p:txBody>
      </p:sp>
      <p:sp>
        <p:nvSpPr>
          <p:cNvPr id="5" name="Segnaposto piè di pagina 4">
            <a:extLst>
              <a:ext uri="{FF2B5EF4-FFF2-40B4-BE49-F238E27FC236}">
                <a16:creationId xmlns:a16="http://schemas.microsoft.com/office/drawing/2014/main" id="{7F7B78B1-C191-449F-C617-37C8C5127AC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9C01EC7-C6BF-9809-9345-F680955431F6}"/>
              </a:ext>
            </a:extLst>
          </p:cNvPr>
          <p:cNvSpPr>
            <a:spLocks noGrp="1"/>
          </p:cNvSpPr>
          <p:nvPr>
            <p:ph type="sldNum" sz="quarter" idx="12"/>
          </p:nvPr>
        </p:nvSpPr>
        <p:spPr/>
        <p:txBody>
          <a:bodyPr/>
          <a:lstStyle/>
          <a:p>
            <a:fld id="{8E267154-6CEE-4E3C-B59D-15C4622A574F}" type="slidenum">
              <a:rPr lang="it-IT" smtClean="0"/>
              <a:t>‹N›</a:t>
            </a:fld>
            <a:endParaRPr lang="it-IT"/>
          </a:p>
        </p:txBody>
      </p:sp>
    </p:spTree>
    <p:extLst>
      <p:ext uri="{BB962C8B-B14F-4D97-AF65-F5344CB8AC3E}">
        <p14:creationId xmlns:p14="http://schemas.microsoft.com/office/powerpoint/2010/main" val="4023472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1EE0594-0005-F32A-38C6-9F2ABF88D3B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6597710-0317-30E0-FE7C-966C5FD6920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22E84D9-A430-38CE-5170-13FF0E69385B}"/>
              </a:ext>
            </a:extLst>
          </p:cNvPr>
          <p:cNvSpPr>
            <a:spLocks noGrp="1"/>
          </p:cNvSpPr>
          <p:nvPr>
            <p:ph type="dt" sz="half" idx="10"/>
          </p:nvPr>
        </p:nvSpPr>
        <p:spPr/>
        <p:txBody>
          <a:bodyPr/>
          <a:lstStyle/>
          <a:p>
            <a:fld id="{4FCB2729-05AE-48BB-8A5C-53D75F9326EE}" type="datetimeFigureOut">
              <a:rPr lang="it-IT" smtClean="0"/>
              <a:t>06/12/2023</a:t>
            </a:fld>
            <a:endParaRPr lang="it-IT"/>
          </a:p>
        </p:txBody>
      </p:sp>
      <p:sp>
        <p:nvSpPr>
          <p:cNvPr id="5" name="Segnaposto piè di pagina 4">
            <a:extLst>
              <a:ext uri="{FF2B5EF4-FFF2-40B4-BE49-F238E27FC236}">
                <a16:creationId xmlns:a16="http://schemas.microsoft.com/office/drawing/2014/main" id="{475160AF-60B8-7E90-B5C8-6C6ABE84AA9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ECB3102-E746-D34F-6F72-64C3018682C2}"/>
              </a:ext>
            </a:extLst>
          </p:cNvPr>
          <p:cNvSpPr>
            <a:spLocks noGrp="1"/>
          </p:cNvSpPr>
          <p:nvPr>
            <p:ph type="sldNum" sz="quarter" idx="12"/>
          </p:nvPr>
        </p:nvSpPr>
        <p:spPr/>
        <p:txBody>
          <a:bodyPr/>
          <a:lstStyle/>
          <a:p>
            <a:fld id="{8E267154-6CEE-4E3C-B59D-15C4622A574F}" type="slidenum">
              <a:rPr lang="it-IT" smtClean="0"/>
              <a:t>‹N›</a:t>
            </a:fld>
            <a:endParaRPr lang="it-IT"/>
          </a:p>
        </p:txBody>
      </p:sp>
    </p:spTree>
    <p:extLst>
      <p:ext uri="{BB962C8B-B14F-4D97-AF65-F5344CB8AC3E}">
        <p14:creationId xmlns:p14="http://schemas.microsoft.com/office/powerpoint/2010/main" val="373693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08A53D-D995-58CB-8684-83C81B74BF2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1BF0D0D-FF91-2A57-A89B-266C0A036A8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9D57AC3-ED7C-BB44-AC8C-87C051C83027}"/>
              </a:ext>
            </a:extLst>
          </p:cNvPr>
          <p:cNvSpPr>
            <a:spLocks noGrp="1"/>
          </p:cNvSpPr>
          <p:nvPr>
            <p:ph type="dt" sz="half" idx="10"/>
          </p:nvPr>
        </p:nvSpPr>
        <p:spPr/>
        <p:txBody>
          <a:bodyPr/>
          <a:lstStyle/>
          <a:p>
            <a:fld id="{4FCB2729-05AE-48BB-8A5C-53D75F9326EE}" type="datetimeFigureOut">
              <a:rPr lang="it-IT" smtClean="0"/>
              <a:t>06/12/2023</a:t>
            </a:fld>
            <a:endParaRPr lang="it-IT"/>
          </a:p>
        </p:txBody>
      </p:sp>
      <p:sp>
        <p:nvSpPr>
          <p:cNvPr id="5" name="Segnaposto piè di pagina 4">
            <a:extLst>
              <a:ext uri="{FF2B5EF4-FFF2-40B4-BE49-F238E27FC236}">
                <a16:creationId xmlns:a16="http://schemas.microsoft.com/office/drawing/2014/main" id="{B28960CF-1ADD-ACA2-70F6-87AFC8DE4B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F3EF6C2-80AD-1E77-7E25-DCBD4F447863}"/>
              </a:ext>
            </a:extLst>
          </p:cNvPr>
          <p:cNvSpPr>
            <a:spLocks noGrp="1"/>
          </p:cNvSpPr>
          <p:nvPr>
            <p:ph type="sldNum" sz="quarter" idx="12"/>
          </p:nvPr>
        </p:nvSpPr>
        <p:spPr/>
        <p:txBody>
          <a:bodyPr/>
          <a:lstStyle/>
          <a:p>
            <a:fld id="{8E267154-6CEE-4E3C-B59D-15C4622A574F}" type="slidenum">
              <a:rPr lang="it-IT" smtClean="0"/>
              <a:t>‹N›</a:t>
            </a:fld>
            <a:endParaRPr lang="it-IT"/>
          </a:p>
        </p:txBody>
      </p:sp>
    </p:spTree>
    <p:extLst>
      <p:ext uri="{BB962C8B-B14F-4D97-AF65-F5344CB8AC3E}">
        <p14:creationId xmlns:p14="http://schemas.microsoft.com/office/powerpoint/2010/main" val="2274935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5A3E56-2F6F-8D21-6003-205ECFA5BF0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6F72E4F-EA8B-240F-0C5E-33E82FF5F9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490AC48-DC36-1411-BD0F-92F00EF47280}"/>
              </a:ext>
            </a:extLst>
          </p:cNvPr>
          <p:cNvSpPr>
            <a:spLocks noGrp="1"/>
          </p:cNvSpPr>
          <p:nvPr>
            <p:ph type="dt" sz="half" idx="10"/>
          </p:nvPr>
        </p:nvSpPr>
        <p:spPr/>
        <p:txBody>
          <a:bodyPr/>
          <a:lstStyle/>
          <a:p>
            <a:fld id="{4FCB2729-05AE-48BB-8A5C-53D75F9326EE}" type="datetimeFigureOut">
              <a:rPr lang="it-IT" smtClean="0"/>
              <a:t>06/12/2023</a:t>
            </a:fld>
            <a:endParaRPr lang="it-IT"/>
          </a:p>
        </p:txBody>
      </p:sp>
      <p:sp>
        <p:nvSpPr>
          <p:cNvPr id="5" name="Segnaposto piè di pagina 4">
            <a:extLst>
              <a:ext uri="{FF2B5EF4-FFF2-40B4-BE49-F238E27FC236}">
                <a16:creationId xmlns:a16="http://schemas.microsoft.com/office/drawing/2014/main" id="{01827D00-B707-FD3A-02B0-E5CDC423E6C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C9FCCDB-C844-848D-67B5-BBE4B4B1A38F}"/>
              </a:ext>
            </a:extLst>
          </p:cNvPr>
          <p:cNvSpPr>
            <a:spLocks noGrp="1"/>
          </p:cNvSpPr>
          <p:nvPr>
            <p:ph type="sldNum" sz="quarter" idx="12"/>
          </p:nvPr>
        </p:nvSpPr>
        <p:spPr/>
        <p:txBody>
          <a:bodyPr/>
          <a:lstStyle/>
          <a:p>
            <a:fld id="{8E267154-6CEE-4E3C-B59D-15C4622A574F}" type="slidenum">
              <a:rPr lang="it-IT" smtClean="0"/>
              <a:t>‹N›</a:t>
            </a:fld>
            <a:endParaRPr lang="it-IT"/>
          </a:p>
        </p:txBody>
      </p:sp>
    </p:spTree>
    <p:extLst>
      <p:ext uri="{BB962C8B-B14F-4D97-AF65-F5344CB8AC3E}">
        <p14:creationId xmlns:p14="http://schemas.microsoft.com/office/powerpoint/2010/main" val="152443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4420D0-659F-570B-BFF6-828143FE09B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59DA429-15F6-EECC-1DEE-BEAD1E446F5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45B7EF7-015D-E059-B768-BF851C0D931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04B2275-1C55-DAE7-4F14-AAE48E8CB3F2}"/>
              </a:ext>
            </a:extLst>
          </p:cNvPr>
          <p:cNvSpPr>
            <a:spLocks noGrp="1"/>
          </p:cNvSpPr>
          <p:nvPr>
            <p:ph type="dt" sz="half" idx="10"/>
          </p:nvPr>
        </p:nvSpPr>
        <p:spPr/>
        <p:txBody>
          <a:bodyPr/>
          <a:lstStyle/>
          <a:p>
            <a:fld id="{4FCB2729-05AE-48BB-8A5C-53D75F9326EE}" type="datetimeFigureOut">
              <a:rPr lang="it-IT" smtClean="0"/>
              <a:t>06/12/2023</a:t>
            </a:fld>
            <a:endParaRPr lang="it-IT"/>
          </a:p>
        </p:txBody>
      </p:sp>
      <p:sp>
        <p:nvSpPr>
          <p:cNvPr id="6" name="Segnaposto piè di pagina 5">
            <a:extLst>
              <a:ext uri="{FF2B5EF4-FFF2-40B4-BE49-F238E27FC236}">
                <a16:creationId xmlns:a16="http://schemas.microsoft.com/office/drawing/2014/main" id="{32D4F4F0-A60E-B593-F965-A8B5664DA7E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D2E4A74-1BE6-FA18-69ED-D0E6F493343B}"/>
              </a:ext>
            </a:extLst>
          </p:cNvPr>
          <p:cNvSpPr>
            <a:spLocks noGrp="1"/>
          </p:cNvSpPr>
          <p:nvPr>
            <p:ph type="sldNum" sz="quarter" idx="12"/>
          </p:nvPr>
        </p:nvSpPr>
        <p:spPr/>
        <p:txBody>
          <a:bodyPr/>
          <a:lstStyle/>
          <a:p>
            <a:fld id="{8E267154-6CEE-4E3C-B59D-15C4622A574F}" type="slidenum">
              <a:rPr lang="it-IT" smtClean="0"/>
              <a:t>‹N›</a:t>
            </a:fld>
            <a:endParaRPr lang="it-IT"/>
          </a:p>
        </p:txBody>
      </p:sp>
    </p:spTree>
    <p:extLst>
      <p:ext uri="{BB962C8B-B14F-4D97-AF65-F5344CB8AC3E}">
        <p14:creationId xmlns:p14="http://schemas.microsoft.com/office/powerpoint/2010/main" val="311763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0424AF-AD3A-87FB-DE51-95967F3970D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E63CD62-0303-C5E2-5BEF-6A05025A9A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F6E506B-24EE-4F6D-B60B-BDAE3949D16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36E64E2-DDCD-B791-6001-48170B745E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342471D-8A50-735C-8AB0-DED9F089CB9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3A22B61-00EA-27E1-E6CF-E75EC764425F}"/>
              </a:ext>
            </a:extLst>
          </p:cNvPr>
          <p:cNvSpPr>
            <a:spLocks noGrp="1"/>
          </p:cNvSpPr>
          <p:nvPr>
            <p:ph type="dt" sz="half" idx="10"/>
          </p:nvPr>
        </p:nvSpPr>
        <p:spPr/>
        <p:txBody>
          <a:bodyPr/>
          <a:lstStyle/>
          <a:p>
            <a:fld id="{4FCB2729-05AE-48BB-8A5C-53D75F9326EE}" type="datetimeFigureOut">
              <a:rPr lang="it-IT" smtClean="0"/>
              <a:t>06/12/2023</a:t>
            </a:fld>
            <a:endParaRPr lang="it-IT"/>
          </a:p>
        </p:txBody>
      </p:sp>
      <p:sp>
        <p:nvSpPr>
          <p:cNvPr id="8" name="Segnaposto piè di pagina 7">
            <a:extLst>
              <a:ext uri="{FF2B5EF4-FFF2-40B4-BE49-F238E27FC236}">
                <a16:creationId xmlns:a16="http://schemas.microsoft.com/office/drawing/2014/main" id="{772DDDE3-7479-99CC-D3C9-F8DAFB1278D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4A16344-1666-D825-7C10-41EFC22BB8F3}"/>
              </a:ext>
            </a:extLst>
          </p:cNvPr>
          <p:cNvSpPr>
            <a:spLocks noGrp="1"/>
          </p:cNvSpPr>
          <p:nvPr>
            <p:ph type="sldNum" sz="quarter" idx="12"/>
          </p:nvPr>
        </p:nvSpPr>
        <p:spPr/>
        <p:txBody>
          <a:bodyPr/>
          <a:lstStyle/>
          <a:p>
            <a:fld id="{8E267154-6CEE-4E3C-B59D-15C4622A574F}" type="slidenum">
              <a:rPr lang="it-IT" smtClean="0"/>
              <a:t>‹N›</a:t>
            </a:fld>
            <a:endParaRPr lang="it-IT"/>
          </a:p>
        </p:txBody>
      </p:sp>
    </p:spTree>
    <p:extLst>
      <p:ext uri="{BB962C8B-B14F-4D97-AF65-F5344CB8AC3E}">
        <p14:creationId xmlns:p14="http://schemas.microsoft.com/office/powerpoint/2010/main" val="99758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32A17F-E61B-A52A-06ED-7141EDC942B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A06D603-B5A5-639B-136E-14979A0A2746}"/>
              </a:ext>
            </a:extLst>
          </p:cNvPr>
          <p:cNvSpPr>
            <a:spLocks noGrp="1"/>
          </p:cNvSpPr>
          <p:nvPr>
            <p:ph type="dt" sz="half" idx="10"/>
          </p:nvPr>
        </p:nvSpPr>
        <p:spPr/>
        <p:txBody>
          <a:bodyPr/>
          <a:lstStyle/>
          <a:p>
            <a:fld id="{4FCB2729-05AE-48BB-8A5C-53D75F9326EE}" type="datetimeFigureOut">
              <a:rPr lang="it-IT" smtClean="0"/>
              <a:t>06/12/2023</a:t>
            </a:fld>
            <a:endParaRPr lang="it-IT"/>
          </a:p>
        </p:txBody>
      </p:sp>
      <p:sp>
        <p:nvSpPr>
          <p:cNvPr id="4" name="Segnaposto piè di pagina 3">
            <a:extLst>
              <a:ext uri="{FF2B5EF4-FFF2-40B4-BE49-F238E27FC236}">
                <a16:creationId xmlns:a16="http://schemas.microsoft.com/office/drawing/2014/main" id="{CDA7E18B-E6CF-5619-6CC4-2D47926F15B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253E434-6173-AE73-8306-8DE6EB6ECE66}"/>
              </a:ext>
            </a:extLst>
          </p:cNvPr>
          <p:cNvSpPr>
            <a:spLocks noGrp="1"/>
          </p:cNvSpPr>
          <p:nvPr>
            <p:ph type="sldNum" sz="quarter" idx="12"/>
          </p:nvPr>
        </p:nvSpPr>
        <p:spPr/>
        <p:txBody>
          <a:bodyPr/>
          <a:lstStyle/>
          <a:p>
            <a:fld id="{8E267154-6CEE-4E3C-B59D-15C4622A574F}" type="slidenum">
              <a:rPr lang="it-IT" smtClean="0"/>
              <a:t>‹N›</a:t>
            </a:fld>
            <a:endParaRPr lang="it-IT"/>
          </a:p>
        </p:txBody>
      </p:sp>
    </p:spTree>
    <p:extLst>
      <p:ext uri="{BB962C8B-B14F-4D97-AF65-F5344CB8AC3E}">
        <p14:creationId xmlns:p14="http://schemas.microsoft.com/office/powerpoint/2010/main" val="319630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705F2DD-51BC-9C59-16EE-A144CCDA8E1D}"/>
              </a:ext>
            </a:extLst>
          </p:cNvPr>
          <p:cNvSpPr>
            <a:spLocks noGrp="1"/>
          </p:cNvSpPr>
          <p:nvPr>
            <p:ph type="dt" sz="half" idx="10"/>
          </p:nvPr>
        </p:nvSpPr>
        <p:spPr/>
        <p:txBody>
          <a:bodyPr/>
          <a:lstStyle/>
          <a:p>
            <a:fld id="{4FCB2729-05AE-48BB-8A5C-53D75F9326EE}" type="datetimeFigureOut">
              <a:rPr lang="it-IT" smtClean="0"/>
              <a:t>06/12/2023</a:t>
            </a:fld>
            <a:endParaRPr lang="it-IT"/>
          </a:p>
        </p:txBody>
      </p:sp>
      <p:sp>
        <p:nvSpPr>
          <p:cNvPr id="3" name="Segnaposto piè di pagina 2">
            <a:extLst>
              <a:ext uri="{FF2B5EF4-FFF2-40B4-BE49-F238E27FC236}">
                <a16:creationId xmlns:a16="http://schemas.microsoft.com/office/drawing/2014/main" id="{2151338C-6125-80BD-F1F0-AC235C4E734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7A46111-FB88-52CD-C5AE-067913740CC4}"/>
              </a:ext>
            </a:extLst>
          </p:cNvPr>
          <p:cNvSpPr>
            <a:spLocks noGrp="1"/>
          </p:cNvSpPr>
          <p:nvPr>
            <p:ph type="sldNum" sz="quarter" idx="12"/>
          </p:nvPr>
        </p:nvSpPr>
        <p:spPr/>
        <p:txBody>
          <a:bodyPr/>
          <a:lstStyle/>
          <a:p>
            <a:fld id="{8E267154-6CEE-4E3C-B59D-15C4622A574F}" type="slidenum">
              <a:rPr lang="it-IT" smtClean="0"/>
              <a:t>‹N›</a:t>
            </a:fld>
            <a:endParaRPr lang="it-IT"/>
          </a:p>
        </p:txBody>
      </p:sp>
    </p:spTree>
    <p:extLst>
      <p:ext uri="{BB962C8B-B14F-4D97-AF65-F5344CB8AC3E}">
        <p14:creationId xmlns:p14="http://schemas.microsoft.com/office/powerpoint/2010/main" val="3039201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076B3E-DA49-CCF6-086F-10F84E6F2DD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7188C2D-CFDE-E7B5-3044-88E06D67D2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ABD406D-1DE8-1275-A686-EAEA4BE44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198BC74-AF48-7932-69DE-3F303AB184BA}"/>
              </a:ext>
            </a:extLst>
          </p:cNvPr>
          <p:cNvSpPr>
            <a:spLocks noGrp="1"/>
          </p:cNvSpPr>
          <p:nvPr>
            <p:ph type="dt" sz="half" idx="10"/>
          </p:nvPr>
        </p:nvSpPr>
        <p:spPr/>
        <p:txBody>
          <a:bodyPr/>
          <a:lstStyle/>
          <a:p>
            <a:fld id="{4FCB2729-05AE-48BB-8A5C-53D75F9326EE}" type="datetimeFigureOut">
              <a:rPr lang="it-IT" smtClean="0"/>
              <a:t>06/12/2023</a:t>
            </a:fld>
            <a:endParaRPr lang="it-IT"/>
          </a:p>
        </p:txBody>
      </p:sp>
      <p:sp>
        <p:nvSpPr>
          <p:cNvPr id="6" name="Segnaposto piè di pagina 5">
            <a:extLst>
              <a:ext uri="{FF2B5EF4-FFF2-40B4-BE49-F238E27FC236}">
                <a16:creationId xmlns:a16="http://schemas.microsoft.com/office/drawing/2014/main" id="{ABBFDE13-C210-3EF7-FF54-5262938CD96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18C2966-D63B-73A6-AE83-B78C841F1FB1}"/>
              </a:ext>
            </a:extLst>
          </p:cNvPr>
          <p:cNvSpPr>
            <a:spLocks noGrp="1"/>
          </p:cNvSpPr>
          <p:nvPr>
            <p:ph type="sldNum" sz="quarter" idx="12"/>
          </p:nvPr>
        </p:nvSpPr>
        <p:spPr/>
        <p:txBody>
          <a:bodyPr/>
          <a:lstStyle/>
          <a:p>
            <a:fld id="{8E267154-6CEE-4E3C-B59D-15C4622A574F}" type="slidenum">
              <a:rPr lang="it-IT" smtClean="0"/>
              <a:t>‹N›</a:t>
            </a:fld>
            <a:endParaRPr lang="it-IT"/>
          </a:p>
        </p:txBody>
      </p:sp>
    </p:spTree>
    <p:extLst>
      <p:ext uri="{BB962C8B-B14F-4D97-AF65-F5344CB8AC3E}">
        <p14:creationId xmlns:p14="http://schemas.microsoft.com/office/powerpoint/2010/main" val="155173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81D8A0-E480-03FE-98C7-18A2C3A5C94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9288BBB-0219-1DC7-5688-D88B1A9FCF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28B8A14-07B7-FD11-83D5-59140FED7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581FCEC-CB9D-532B-B908-20972CD5CD5C}"/>
              </a:ext>
            </a:extLst>
          </p:cNvPr>
          <p:cNvSpPr>
            <a:spLocks noGrp="1"/>
          </p:cNvSpPr>
          <p:nvPr>
            <p:ph type="dt" sz="half" idx="10"/>
          </p:nvPr>
        </p:nvSpPr>
        <p:spPr/>
        <p:txBody>
          <a:bodyPr/>
          <a:lstStyle/>
          <a:p>
            <a:fld id="{4FCB2729-05AE-48BB-8A5C-53D75F9326EE}" type="datetimeFigureOut">
              <a:rPr lang="it-IT" smtClean="0"/>
              <a:t>06/12/2023</a:t>
            </a:fld>
            <a:endParaRPr lang="it-IT"/>
          </a:p>
        </p:txBody>
      </p:sp>
      <p:sp>
        <p:nvSpPr>
          <p:cNvPr id="6" name="Segnaposto piè di pagina 5">
            <a:extLst>
              <a:ext uri="{FF2B5EF4-FFF2-40B4-BE49-F238E27FC236}">
                <a16:creationId xmlns:a16="http://schemas.microsoft.com/office/drawing/2014/main" id="{0ACB55F4-71F6-E166-2B7B-C33BCEB44BF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2A6B619-8E7D-F476-6DAA-2709183FBCF0}"/>
              </a:ext>
            </a:extLst>
          </p:cNvPr>
          <p:cNvSpPr>
            <a:spLocks noGrp="1"/>
          </p:cNvSpPr>
          <p:nvPr>
            <p:ph type="sldNum" sz="quarter" idx="12"/>
          </p:nvPr>
        </p:nvSpPr>
        <p:spPr/>
        <p:txBody>
          <a:bodyPr/>
          <a:lstStyle/>
          <a:p>
            <a:fld id="{8E267154-6CEE-4E3C-B59D-15C4622A574F}" type="slidenum">
              <a:rPr lang="it-IT" smtClean="0"/>
              <a:t>‹N›</a:t>
            </a:fld>
            <a:endParaRPr lang="it-IT"/>
          </a:p>
        </p:txBody>
      </p:sp>
    </p:spTree>
    <p:extLst>
      <p:ext uri="{BB962C8B-B14F-4D97-AF65-F5344CB8AC3E}">
        <p14:creationId xmlns:p14="http://schemas.microsoft.com/office/powerpoint/2010/main" val="133132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277890D-6601-3C74-ED13-B303E1BB5A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8C2D28D-3A3E-6C06-3B25-EC87EB55BD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AFEC61E-ABD1-6AE0-AB5F-D69F6B0B13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B2729-05AE-48BB-8A5C-53D75F9326EE}" type="datetimeFigureOut">
              <a:rPr lang="it-IT" smtClean="0"/>
              <a:t>06/12/2023</a:t>
            </a:fld>
            <a:endParaRPr lang="it-IT"/>
          </a:p>
        </p:txBody>
      </p:sp>
      <p:sp>
        <p:nvSpPr>
          <p:cNvPr id="5" name="Segnaposto piè di pagina 4">
            <a:extLst>
              <a:ext uri="{FF2B5EF4-FFF2-40B4-BE49-F238E27FC236}">
                <a16:creationId xmlns:a16="http://schemas.microsoft.com/office/drawing/2014/main" id="{E6508A86-BE7D-699C-427F-DA800E7861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9B119E2-41C0-CFC2-A853-552B093A08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67154-6CEE-4E3C-B59D-15C4622A574F}" type="slidenum">
              <a:rPr lang="it-IT" smtClean="0"/>
              <a:t>‹N›</a:t>
            </a:fld>
            <a:endParaRPr lang="it-IT"/>
          </a:p>
        </p:txBody>
      </p:sp>
    </p:spTree>
    <p:extLst>
      <p:ext uri="{BB962C8B-B14F-4D97-AF65-F5344CB8AC3E}">
        <p14:creationId xmlns:p14="http://schemas.microsoft.com/office/powerpoint/2010/main" val="568604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puglia-prevenzione@inail.it"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cuoladiprevenzione.it/adesion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puglia-prevenzione@inail.it"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cuoladiprevenzione.i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puglia-prevenzione@inail.it"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 schermata, tenda&#10;&#10;Descrizione generata automaticamente">
            <a:extLst>
              <a:ext uri="{FF2B5EF4-FFF2-40B4-BE49-F238E27FC236}">
                <a16:creationId xmlns:a16="http://schemas.microsoft.com/office/drawing/2014/main" id="{A9720E5D-0050-C916-3E9B-921D2F544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295" y="34119"/>
            <a:ext cx="9732264" cy="5312664"/>
          </a:xfrm>
          <a:prstGeom prst="rect">
            <a:avLst/>
          </a:prstGeom>
        </p:spPr>
      </p:pic>
      <p:sp>
        <p:nvSpPr>
          <p:cNvPr id="6" name="CasellaDiTesto 5">
            <a:extLst>
              <a:ext uri="{FF2B5EF4-FFF2-40B4-BE49-F238E27FC236}">
                <a16:creationId xmlns:a16="http://schemas.microsoft.com/office/drawing/2014/main" id="{1768B655-129B-79A9-261C-40A72CE9D1B6}"/>
              </a:ext>
            </a:extLst>
          </p:cNvPr>
          <p:cNvSpPr txBox="1"/>
          <p:nvPr/>
        </p:nvSpPr>
        <p:spPr>
          <a:xfrm>
            <a:off x="1228295" y="5493224"/>
            <a:ext cx="9732264" cy="1015663"/>
          </a:xfrm>
          <a:prstGeom prst="rect">
            <a:avLst/>
          </a:prstGeom>
          <a:noFill/>
        </p:spPr>
        <p:txBody>
          <a:bodyPr wrap="square" rtlCol="0">
            <a:spAutoFit/>
          </a:bodyPr>
          <a:lstStyle/>
          <a:p>
            <a:pPr algn="ctr"/>
            <a:r>
              <a:rPr lang="it-IT" sz="6000" b="1" dirty="0">
                <a:solidFill>
                  <a:srgbClr val="FF0000"/>
                </a:solidFill>
                <a:latin typeface="Segoe UI Black" panose="020B0A02040204020203" pitchFamily="34" charset="0"/>
                <a:ea typeface="Segoe UI Black" panose="020B0A02040204020203" pitchFamily="34" charset="0"/>
              </a:rPr>
              <a:t>Guida al progetto</a:t>
            </a:r>
          </a:p>
        </p:txBody>
      </p:sp>
    </p:spTree>
    <p:extLst>
      <p:ext uri="{BB962C8B-B14F-4D97-AF65-F5344CB8AC3E}">
        <p14:creationId xmlns:p14="http://schemas.microsoft.com/office/powerpoint/2010/main" val="4156692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82C9E36-36BC-BD58-CFA9-E2E487E0F6E5}"/>
              </a:ext>
            </a:extLst>
          </p:cNvPr>
          <p:cNvPicPr>
            <a:picLocks noChangeAspect="1"/>
          </p:cNvPicPr>
          <p:nvPr/>
        </p:nvPicPr>
        <p:blipFill>
          <a:blip r:embed="rId2"/>
          <a:stretch>
            <a:fillRect/>
          </a:stretch>
        </p:blipFill>
        <p:spPr>
          <a:xfrm>
            <a:off x="-1" y="-35169"/>
            <a:ext cx="12192000" cy="3176067"/>
          </a:xfrm>
          <a:prstGeom prst="rect">
            <a:avLst/>
          </a:prstGeom>
        </p:spPr>
      </p:pic>
      <p:sp>
        <p:nvSpPr>
          <p:cNvPr id="2" name="Titolo 1">
            <a:extLst>
              <a:ext uri="{FF2B5EF4-FFF2-40B4-BE49-F238E27FC236}">
                <a16:creationId xmlns:a16="http://schemas.microsoft.com/office/drawing/2014/main" id="{2D9B4EB9-F98F-1B0B-0626-076781CCF519}"/>
              </a:ext>
            </a:extLst>
          </p:cNvPr>
          <p:cNvSpPr>
            <a:spLocks noGrp="1"/>
          </p:cNvSpPr>
          <p:nvPr>
            <p:ph type="title"/>
          </p:nvPr>
        </p:nvSpPr>
        <p:spPr>
          <a:xfrm>
            <a:off x="235926" y="3503239"/>
            <a:ext cx="11670323" cy="1459523"/>
          </a:xfrm>
        </p:spPr>
        <p:txBody>
          <a:bodyPr>
            <a:normAutofit fontScale="90000"/>
          </a:bodyPr>
          <a:lstStyle/>
          <a:p>
            <a:pPr algn="ctr">
              <a:lnSpc>
                <a:spcPct val="150000"/>
              </a:lnSpc>
            </a:pPr>
            <a:br>
              <a:rPr lang="it-IT" sz="3000" dirty="0">
                <a:solidFill>
                  <a:srgbClr val="002060"/>
                </a:solidFill>
                <a:latin typeface="Verdana" panose="020B0604030504040204" pitchFamily="34" charset="0"/>
                <a:ea typeface="Verdana" panose="020B0604030504040204" pitchFamily="34" charset="0"/>
              </a:rPr>
            </a:br>
            <a:r>
              <a:rPr lang="it-IT" sz="3300" dirty="0">
                <a:solidFill>
                  <a:srgbClr val="FF0000"/>
                </a:solidFill>
                <a:latin typeface="Segoe UI Black" panose="020B0A02040204020203" pitchFamily="34" charset="0"/>
                <a:ea typeface="Segoe UI Black" panose="020B0A02040204020203" pitchFamily="34" charset="0"/>
              </a:rPr>
              <a:t>Scadenza invio Cortometraggi: 20/05/2024</a:t>
            </a:r>
            <a:br>
              <a:rPr lang="it-IT" sz="3300" dirty="0">
                <a:solidFill>
                  <a:srgbClr val="FF0000"/>
                </a:solidFill>
                <a:latin typeface="Segoe UI Black" panose="020B0A02040204020203" pitchFamily="34" charset="0"/>
                <a:ea typeface="Segoe UI Black" panose="020B0A02040204020203" pitchFamily="34" charset="0"/>
              </a:rPr>
            </a:br>
            <a:r>
              <a:rPr lang="it-IT" sz="3300" dirty="0">
                <a:solidFill>
                  <a:srgbClr val="FF0000"/>
                </a:solidFill>
                <a:latin typeface="Segoe UI Black" panose="020B0A02040204020203" pitchFamily="34" charset="0"/>
                <a:ea typeface="Segoe UI Black" panose="020B0A02040204020203" pitchFamily="34" charset="0"/>
              </a:rPr>
              <a:t>invio a </a:t>
            </a:r>
            <a:r>
              <a:rPr lang="it-IT" sz="3300" dirty="0">
                <a:solidFill>
                  <a:srgbClr val="FF0000"/>
                </a:solidFill>
                <a:latin typeface="Segoe UI Black" panose="020B0A02040204020203" pitchFamily="34" charset="0"/>
                <a:ea typeface="Segoe UI Black" panose="020B0A02040204020203" pitchFamily="34" charset="0"/>
                <a:hlinkClick r:id="rId3">
                  <a:extLst>
                    <a:ext uri="{A12FA001-AC4F-418D-AE19-62706E023703}">
                      <ahyp:hlinkClr xmlns:ahyp="http://schemas.microsoft.com/office/drawing/2018/hyperlinkcolor" val="tx"/>
                    </a:ext>
                  </a:extLst>
                </a:hlinkClick>
              </a:rPr>
              <a:t>puglia-prevenzione@inail.it</a:t>
            </a:r>
            <a:br>
              <a:rPr lang="it-IT" sz="3300" dirty="0">
                <a:solidFill>
                  <a:srgbClr val="FF0000"/>
                </a:solidFill>
                <a:latin typeface="Segoe UI Black" panose="020B0A02040204020203" pitchFamily="34" charset="0"/>
                <a:ea typeface="Segoe UI Black" panose="020B0A02040204020203" pitchFamily="34" charset="0"/>
              </a:rPr>
            </a:br>
            <a:br>
              <a:rPr lang="it-IT" sz="3300" dirty="0">
                <a:solidFill>
                  <a:srgbClr val="002060"/>
                </a:solidFill>
                <a:latin typeface="Segoe UI Black" panose="020B0A02040204020203" pitchFamily="34" charset="0"/>
                <a:ea typeface="Segoe UI Black" panose="020B0A02040204020203" pitchFamily="34" charset="0"/>
              </a:rPr>
            </a:br>
            <a:r>
              <a:rPr lang="it-IT" sz="3300" dirty="0">
                <a:solidFill>
                  <a:srgbClr val="002060"/>
                </a:solidFill>
                <a:latin typeface="Segoe UI Black" panose="020B0A02040204020203" pitchFamily="34" charset="0"/>
                <a:ea typeface="Segoe UI Black" panose="020B0A02040204020203" pitchFamily="34" charset="0"/>
              </a:rPr>
              <a:t>I video dovranno avere una durata massima di 4 minuti e non dovranno avere sottofondi musicali protetti da diritto d’autore.</a:t>
            </a:r>
          </a:p>
        </p:txBody>
      </p:sp>
      <p:sp>
        <p:nvSpPr>
          <p:cNvPr id="5" name="CasellaDiTesto 4">
            <a:extLst>
              <a:ext uri="{FF2B5EF4-FFF2-40B4-BE49-F238E27FC236}">
                <a16:creationId xmlns:a16="http://schemas.microsoft.com/office/drawing/2014/main" id="{0ED24F41-8659-A1F4-ED15-402B8488935E}"/>
              </a:ext>
            </a:extLst>
          </p:cNvPr>
          <p:cNvSpPr txBox="1"/>
          <p:nvPr/>
        </p:nvSpPr>
        <p:spPr>
          <a:xfrm>
            <a:off x="167054" y="336258"/>
            <a:ext cx="11175023" cy="553998"/>
          </a:xfrm>
          <a:prstGeom prst="rect">
            <a:avLst/>
          </a:prstGeom>
          <a:noFill/>
        </p:spPr>
        <p:txBody>
          <a:bodyPr wrap="square">
            <a:spAutoFit/>
          </a:bodyPr>
          <a:lstStyle/>
          <a:p>
            <a:pPr algn="ctr"/>
            <a:r>
              <a:rPr lang="it-IT" sz="3000" b="1" dirty="0">
                <a:ln>
                  <a:solidFill>
                    <a:schemeClr val="bg1"/>
                  </a:solidFill>
                </a:ln>
                <a:solidFill>
                  <a:srgbClr val="002060"/>
                </a:solidFill>
                <a:latin typeface="Broadway" panose="04040905080B02020502" pitchFamily="82" charset="0"/>
              </a:rPr>
              <a:t>Concorso – Cortometraggi</a:t>
            </a:r>
            <a:endParaRPr lang="it-IT" sz="3000" dirty="0"/>
          </a:p>
        </p:txBody>
      </p:sp>
    </p:spTree>
    <p:extLst>
      <p:ext uri="{BB962C8B-B14F-4D97-AF65-F5344CB8AC3E}">
        <p14:creationId xmlns:p14="http://schemas.microsoft.com/office/powerpoint/2010/main" val="775073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DA7BAE3-46AC-AC7E-88C3-31BBE3B245D7}"/>
              </a:ext>
            </a:extLst>
          </p:cNvPr>
          <p:cNvPicPr>
            <a:picLocks noChangeAspect="1"/>
          </p:cNvPicPr>
          <p:nvPr/>
        </p:nvPicPr>
        <p:blipFill>
          <a:blip r:embed="rId2"/>
          <a:stretch>
            <a:fillRect/>
          </a:stretch>
        </p:blipFill>
        <p:spPr>
          <a:xfrm>
            <a:off x="-1" y="-35169"/>
            <a:ext cx="12192000" cy="3176067"/>
          </a:xfrm>
          <a:prstGeom prst="rect">
            <a:avLst/>
          </a:prstGeom>
        </p:spPr>
      </p:pic>
      <p:sp>
        <p:nvSpPr>
          <p:cNvPr id="2" name="Titolo 1">
            <a:extLst>
              <a:ext uri="{FF2B5EF4-FFF2-40B4-BE49-F238E27FC236}">
                <a16:creationId xmlns:a16="http://schemas.microsoft.com/office/drawing/2014/main" id="{2D9B4EB9-F98F-1B0B-0626-076781CCF519}"/>
              </a:ext>
            </a:extLst>
          </p:cNvPr>
          <p:cNvSpPr>
            <a:spLocks noGrp="1"/>
          </p:cNvSpPr>
          <p:nvPr>
            <p:ph type="title"/>
          </p:nvPr>
        </p:nvSpPr>
        <p:spPr>
          <a:xfrm>
            <a:off x="235926" y="4343401"/>
            <a:ext cx="11670323" cy="1459523"/>
          </a:xfrm>
        </p:spPr>
        <p:txBody>
          <a:bodyPr>
            <a:normAutofit fontScale="90000"/>
          </a:bodyPr>
          <a:lstStyle/>
          <a:p>
            <a:pPr algn="ctr">
              <a:lnSpc>
                <a:spcPct val="114000"/>
              </a:lnSpc>
            </a:pPr>
            <a:br>
              <a:rPr lang="it-IT" sz="3000" dirty="0">
                <a:solidFill>
                  <a:srgbClr val="002060"/>
                </a:solidFill>
                <a:latin typeface="Verdana" panose="020B0604030504040204" pitchFamily="34" charset="0"/>
                <a:ea typeface="Verdana" panose="020B0604030504040204" pitchFamily="34" charset="0"/>
              </a:rPr>
            </a:br>
            <a:r>
              <a:rPr lang="it-IT" sz="3300" dirty="0">
                <a:solidFill>
                  <a:srgbClr val="FF0000"/>
                </a:solidFill>
                <a:latin typeface="Segoe UI Black" panose="020B0A02040204020203" pitchFamily="34" charset="0"/>
                <a:ea typeface="Segoe UI Black" panose="020B0A02040204020203" pitchFamily="34" charset="0"/>
              </a:rPr>
              <a:t>Valutazione Commissione </a:t>
            </a:r>
            <a:r>
              <a:rPr lang="it-IT" sz="3300" dirty="0">
                <a:solidFill>
                  <a:srgbClr val="002060"/>
                </a:solidFill>
                <a:latin typeface="Segoe UI Black" panose="020B0A02040204020203" pitchFamily="34" charset="0"/>
                <a:ea typeface="Segoe UI Black" panose="020B0A02040204020203" pitchFamily="34" charset="0"/>
              </a:rPr>
              <a:t>(dal 23 al 31 </a:t>
            </a:r>
            <a:r>
              <a:rPr lang="it-IT" sz="3300" dirty="0">
                <a:solidFill>
                  <a:schemeClr val="bg1"/>
                </a:solidFill>
                <a:latin typeface="Segoe UI Black" panose="020B0A02040204020203" pitchFamily="34" charset="0"/>
                <a:ea typeface="Segoe UI Black" panose="020B0A02040204020203" pitchFamily="34" charset="0"/>
              </a:rPr>
              <a:t>maggio):</a:t>
            </a:r>
            <a:br>
              <a:rPr lang="it-IT" sz="3300" dirty="0">
                <a:solidFill>
                  <a:srgbClr val="002060"/>
                </a:solidFill>
                <a:latin typeface="Segoe UI Black" panose="020B0A02040204020203" pitchFamily="34" charset="0"/>
                <a:ea typeface="Segoe UI Black" panose="020B0A02040204020203" pitchFamily="34" charset="0"/>
              </a:rPr>
            </a:br>
            <a:r>
              <a:rPr lang="it-IT" sz="3300" dirty="0">
                <a:solidFill>
                  <a:srgbClr val="002060"/>
                </a:solidFill>
                <a:latin typeface="Segoe UI Black" panose="020B0A02040204020203" pitchFamily="34" charset="0"/>
                <a:ea typeface="Segoe UI Black" panose="020B0A02040204020203" pitchFamily="34" charset="0"/>
              </a:rPr>
              <a:t>- coerenza temi della salute e sicurezza sul lavoro;</a:t>
            </a:r>
            <a:br>
              <a:rPr lang="it-IT" sz="3300" dirty="0">
                <a:solidFill>
                  <a:srgbClr val="002060"/>
                </a:solidFill>
                <a:latin typeface="Segoe UI Black" panose="020B0A02040204020203" pitchFamily="34" charset="0"/>
                <a:ea typeface="Segoe UI Black" panose="020B0A02040204020203" pitchFamily="34" charset="0"/>
              </a:rPr>
            </a:br>
            <a:r>
              <a:rPr lang="it-IT" sz="3300" dirty="0">
                <a:solidFill>
                  <a:srgbClr val="002060"/>
                </a:solidFill>
                <a:latin typeface="Segoe UI Black" panose="020B0A02040204020203" pitchFamily="34" charset="0"/>
                <a:ea typeface="Segoe UI Black" panose="020B0A02040204020203" pitchFamily="34" charset="0"/>
              </a:rPr>
              <a:t>- qualità della narrazione;</a:t>
            </a:r>
            <a:br>
              <a:rPr lang="it-IT" sz="3300" dirty="0">
                <a:solidFill>
                  <a:srgbClr val="002060"/>
                </a:solidFill>
                <a:latin typeface="Segoe UI Black" panose="020B0A02040204020203" pitchFamily="34" charset="0"/>
                <a:ea typeface="Segoe UI Black" panose="020B0A02040204020203" pitchFamily="34" charset="0"/>
              </a:rPr>
            </a:br>
            <a:r>
              <a:rPr lang="it-IT" sz="3300" dirty="0">
                <a:solidFill>
                  <a:srgbClr val="002060"/>
                </a:solidFill>
                <a:latin typeface="Segoe UI Black" panose="020B0A02040204020203" pitchFamily="34" charset="0"/>
                <a:ea typeface="Segoe UI Black" panose="020B0A02040204020203" pitchFamily="34" charset="0"/>
              </a:rPr>
              <a:t>- originalità dei contenuti.</a:t>
            </a:r>
            <a:br>
              <a:rPr lang="it-IT" sz="3300" dirty="0">
                <a:solidFill>
                  <a:srgbClr val="002060"/>
                </a:solidFill>
                <a:latin typeface="Segoe UI Black" panose="020B0A02040204020203" pitchFamily="34" charset="0"/>
                <a:ea typeface="Segoe UI Black" panose="020B0A02040204020203" pitchFamily="34" charset="0"/>
              </a:rPr>
            </a:br>
            <a:r>
              <a:rPr lang="it-IT" sz="3300" dirty="0">
                <a:solidFill>
                  <a:srgbClr val="FF0000"/>
                </a:solidFill>
                <a:latin typeface="Segoe UI Black" panose="020B0A02040204020203" pitchFamily="34" charset="0"/>
                <a:ea typeface="Segoe UI Black" panose="020B0A02040204020203" pitchFamily="34" charset="0"/>
              </a:rPr>
              <a:t>Valutazione Social </a:t>
            </a:r>
            <a:r>
              <a:rPr lang="it-IT" sz="3300" dirty="0">
                <a:solidFill>
                  <a:srgbClr val="002060"/>
                </a:solidFill>
                <a:latin typeface="Segoe UI Black" panose="020B0A02040204020203" pitchFamily="34" charset="0"/>
                <a:ea typeface="Segoe UI Black" panose="020B0A02040204020203" pitchFamily="34" charset="0"/>
              </a:rPr>
              <a:t>(dal 23 al 31 maggio):</a:t>
            </a:r>
            <a:br>
              <a:rPr lang="it-IT" sz="3300" dirty="0">
                <a:solidFill>
                  <a:srgbClr val="002060"/>
                </a:solidFill>
                <a:latin typeface="Segoe UI Black" panose="020B0A02040204020203" pitchFamily="34" charset="0"/>
                <a:ea typeface="Segoe UI Black" panose="020B0A02040204020203" pitchFamily="34" charset="0"/>
              </a:rPr>
            </a:br>
            <a:r>
              <a:rPr lang="it-IT" sz="3300" dirty="0">
                <a:solidFill>
                  <a:srgbClr val="002060"/>
                </a:solidFill>
                <a:latin typeface="Segoe UI Black" panose="020B0A02040204020203" pitchFamily="34" charset="0"/>
                <a:ea typeface="Segoe UI Black" panose="020B0A02040204020203" pitchFamily="34" charset="0"/>
              </a:rPr>
              <a:t>- i video saranno pubblicati sulla pagina Facebook: «Dal palcoscenico alla realtà a scuola di prevenzione» e si potranno votare cliccando «mi piace»</a:t>
            </a:r>
            <a:br>
              <a:rPr lang="it-IT" sz="3300" dirty="0">
                <a:solidFill>
                  <a:srgbClr val="002060"/>
                </a:solidFill>
                <a:latin typeface="Segoe UI Black" panose="020B0A02040204020203" pitchFamily="34" charset="0"/>
                <a:ea typeface="Segoe UI Black" panose="020B0A02040204020203" pitchFamily="34" charset="0"/>
              </a:rPr>
            </a:br>
            <a:br>
              <a:rPr lang="it-IT" sz="3300" dirty="0">
                <a:solidFill>
                  <a:srgbClr val="002060"/>
                </a:solidFill>
                <a:latin typeface="Segoe UI Black" panose="020B0A02040204020203" pitchFamily="34" charset="0"/>
                <a:ea typeface="Segoe UI Black" panose="020B0A02040204020203" pitchFamily="34" charset="0"/>
              </a:rPr>
            </a:br>
            <a:endParaRPr lang="it-IT" sz="3300" dirty="0">
              <a:solidFill>
                <a:srgbClr val="002060"/>
              </a:solidFill>
              <a:latin typeface="Segoe UI Black" panose="020B0A02040204020203" pitchFamily="34" charset="0"/>
              <a:ea typeface="Segoe UI Black" panose="020B0A02040204020203" pitchFamily="34" charset="0"/>
            </a:endParaRPr>
          </a:p>
        </p:txBody>
      </p:sp>
      <p:sp>
        <p:nvSpPr>
          <p:cNvPr id="5" name="CasellaDiTesto 4">
            <a:extLst>
              <a:ext uri="{FF2B5EF4-FFF2-40B4-BE49-F238E27FC236}">
                <a16:creationId xmlns:a16="http://schemas.microsoft.com/office/drawing/2014/main" id="{7CE9E6BC-C397-2C20-E900-39FC39C8E0FE}"/>
              </a:ext>
            </a:extLst>
          </p:cNvPr>
          <p:cNvSpPr txBox="1"/>
          <p:nvPr/>
        </p:nvSpPr>
        <p:spPr>
          <a:xfrm>
            <a:off x="105508" y="353842"/>
            <a:ext cx="11175023" cy="553998"/>
          </a:xfrm>
          <a:prstGeom prst="rect">
            <a:avLst/>
          </a:prstGeom>
          <a:noFill/>
        </p:spPr>
        <p:txBody>
          <a:bodyPr wrap="square">
            <a:spAutoFit/>
          </a:bodyPr>
          <a:lstStyle/>
          <a:p>
            <a:pPr algn="ctr"/>
            <a:r>
              <a:rPr lang="it-IT" sz="3000" b="1" dirty="0">
                <a:ln>
                  <a:solidFill>
                    <a:schemeClr val="bg1"/>
                  </a:solidFill>
                </a:ln>
                <a:solidFill>
                  <a:srgbClr val="002060"/>
                </a:solidFill>
                <a:latin typeface="Broadway" panose="04040905080B02020502" pitchFamily="82" charset="0"/>
              </a:rPr>
              <a:t>Concorso – Cortometraggi</a:t>
            </a:r>
            <a:endParaRPr lang="it-IT" sz="3000" dirty="0"/>
          </a:p>
        </p:txBody>
      </p:sp>
    </p:spTree>
    <p:extLst>
      <p:ext uri="{BB962C8B-B14F-4D97-AF65-F5344CB8AC3E}">
        <p14:creationId xmlns:p14="http://schemas.microsoft.com/office/powerpoint/2010/main" val="2486262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72B6279-9266-DA57-57BB-6FD52E259885}"/>
              </a:ext>
            </a:extLst>
          </p:cNvPr>
          <p:cNvPicPr>
            <a:picLocks noChangeAspect="1"/>
          </p:cNvPicPr>
          <p:nvPr/>
        </p:nvPicPr>
        <p:blipFill>
          <a:blip r:embed="rId2"/>
          <a:stretch>
            <a:fillRect/>
          </a:stretch>
        </p:blipFill>
        <p:spPr>
          <a:xfrm>
            <a:off x="-1" y="-35169"/>
            <a:ext cx="12192000" cy="3176067"/>
          </a:xfrm>
          <a:prstGeom prst="rect">
            <a:avLst/>
          </a:prstGeom>
        </p:spPr>
      </p:pic>
      <p:sp>
        <p:nvSpPr>
          <p:cNvPr id="2" name="Titolo 1">
            <a:extLst>
              <a:ext uri="{FF2B5EF4-FFF2-40B4-BE49-F238E27FC236}">
                <a16:creationId xmlns:a16="http://schemas.microsoft.com/office/drawing/2014/main" id="{2D9B4EB9-F98F-1B0B-0626-076781CCF519}"/>
              </a:ext>
            </a:extLst>
          </p:cNvPr>
          <p:cNvSpPr>
            <a:spLocks noGrp="1"/>
          </p:cNvSpPr>
          <p:nvPr>
            <p:ph type="title"/>
          </p:nvPr>
        </p:nvSpPr>
        <p:spPr>
          <a:xfrm>
            <a:off x="235926" y="3998457"/>
            <a:ext cx="11670323" cy="1459523"/>
          </a:xfrm>
        </p:spPr>
        <p:txBody>
          <a:bodyPr>
            <a:normAutofit fontScale="90000"/>
          </a:bodyPr>
          <a:lstStyle/>
          <a:p>
            <a:pPr algn="ctr">
              <a:lnSpc>
                <a:spcPct val="114000"/>
              </a:lnSpc>
              <a:spcAft>
                <a:spcPts val="1200"/>
              </a:spcAft>
            </a:pPr>
            <a:br>
              <a:rPr lang="it-IT" sz="3000" dirty="0">
                <a:solidFill>
                  <a:srgbClr val="002060"/>
                </a:solidFill>
                <a:latin typeface="Verdana" panose="020B0604030504040204" pitchFamily="34" charset="0"/>
                <a:ea typeface="Verdana" panose="020B0604030504040204" pitchFamily="34" charset="0"/>
              </a:rPr>
            </a:br>
            <a:r>
              <a:rPr lang="it-IT" sz="3300" dirty="0">
                <a:solidFill>
                  <a:srgbClr val="FF0000"/>
                </a:solidFill>
                <a:latin typeface="Segoe UI Black" panose="020B0A02040204020203" pitchFamily="34" charset="0"/>
                <a:ea typeface="Segoe UI Black" panose="020B0A02040204020203" pitchFamily="34" charset="0"/>
              </a:rPr>
              <a:t>Sceneggiature teatrali</a:t>
            </a:r>
            <a:br>
              <a:rPr lang="it-IT" sz="3300" dirty="0">
                <a:solidFill>
                  <a:srgbClr val="FF0000"/>
                </a:solidFill>
                <a:latin typeface="Segoe UI Black" panose="020B0A02040204020203" pitchFamily="34" charset="0"/>
                <a:ea typeface="Segoe UI Black" panose="020B0A02040204020203" pitchFamily="34" charset="0"/>
              </a:rPr>
            </a:br>
            <a:r>
              <a:rPr lang="it-IT" sz="3300" dirty="0">
                <a:solidFill>
                  <a:srgbClr val="002060"/>
                </a:solidFill>
                <a:latin typeface="Segoe UI Black" panose="020B0A02040204020203" pitchFamily="34" charset="0"/>
                <a:ea typeface="Segoe UI Black" panose="020B0A02040204020203" pitchFamily="34" charset="0"/>
              </a:rPr>
              <a:t>All’Istituto degli studenti che avranno elaborato la sceneggiatura prescelta dalla </a:t>
            </a:r>
            <a:r>
              <a:rPr lang="it-IT" sz="3300" dirty="0">
                <a:solidFill>
                  <a:srgbClr val="FF0000"/>
                </a:solidFill>
                <a:latin typeface="Segoe UI Black" panose="020B0A02040204020203" pitchFamily="34" charset="0"/>
                <a:ea typeface="Segoe UI Black" panose="020B0A02040204020203" pitchFamily="34" charset="0"/>
              </a:rPr>
              <a:t>Commissione </a:t>
            </a:r>
            <a:r>
              <a:rPr lang="it-IT" sz="3300" dirty="0">
                <a:solidFill>
                  <a:srgbClr val="002060"/>
                </a:solidFill>
                <a:latin typeface="Segoe UI Black" panose="020B0A02040204020203" pitchFamily="34" charset="0"/>
                <a:ea typeface="Segoe UI Black" panose="020B0A02040204020203" pitchFamily="34" charset="0"/>
              </a:rPr>
              <a:t>sarà assegnato un premio di </a:t>
            </a:r>
            <a:r>
              <a:rPr lang="it-IT" sz="3300" dirty="0">
                <a:solidFill>
                  <a:srgbClr val="FF0000"/>
                </a:solidFill>
                <a:latin typeface="Segoe UI Black" panose="020B0A02040204020203" pitchFamily="34" charset="0"/>
                <a:ea typeface="Segoe UI Black" panose="020B0A02040204020203" pitchFamily="34" charset="0"/>
              </a:rPr>
              <a:t>€</a:t>
            </a:r>
            <a:r>
              <a:rPr lang="it-IT" sz="3300" dirty="0">
                <a:solidFill>
                  <a:srgbClr val="002060"/>
                </a:solidFill>
                <a:latin typeface="Segoe UI Black" panose="020B0A02040204020203" pitchFamily="34" charset="0"/>
                <a:ea typeface="Segoe UI Black" panose="020B0A02040204020203" pitchFamily="34" charset="0"/>
              </a:rPr>
              <a:t> </a:t>
            </a:r>
            <a:r>
              <a:rPr lang="it-IT" sz="3300" dirty="0">
                <a:solidFill>
                  <a:srgbClr val="FF0000"/>
                </a:solidFill>
                <a:latin typeface="Segoe UI Black" panose="020B0A02040204020203" pitchFamily="34" charset="0"/>
                <a:ea typeface="Segoe UI Black" panose="020B0A02040204020203" pitchFamily="34" charset="0"/>
              </a:rPr>
              <a:t>5.000</a:t>
            </a:r>
            <a:br>
              <a:rPr lang="it-IT" sz="3300" dirty="0">
                <a:solidFill>
                  <a:srgbClr val="FF0000"/>
                </a:solidFill>
                <a:latin typeface="Segoe UI Black" panose="020B0A02040204020203" pitchFamily="34" charset="0"/>
                <a:ea typeface="Segoe UI Black" panose="020B0A02040204020203" pitchFamily="34" charset="0"/>
              </a:rPr>
            </a:br>
            <a:r>
              <a:rPr lang="it-IT" sz="3300" dirty="0">
                <a:solidFill>
                  <a:srgbClr val="002060"/>
                </a:solidFill>
                <a:latin typeface="Segoe UI Black" panose="020B0A02040204020203" pitchFamily="34" charset="0"/>
                <a:ea typeface="Segoe UI Black" panose="020B0A02040204020203" pitchFamily="34" charset="0"/>
              </a:rPr>
              <a:t>All’Istituto degli studenti che avranno elaborato la sceneggiatura più votata su </a:t>
            </a:r>
            <a:r>
              <a:rPr lang="it-IT" sz="3300" dirty="0">
                <a:solidFill>
                  <a:srgbClr val="FF0000"/>
                </a:solidFill>
                <a:latin typeface="Segoe UI Black" panose="020B0A02040204020203" pitchFamily="34" charset="0"/>
                <a:ea typeface="Segoe UI Black" panose="020B0A02040204020203" pitchFamily="34" charset="0"/>
              </a:rPr>
              <a:t>Facebook</a:t>
            </a:r>
            <a:r>
              <a:rPr lang="it-IT" sz="3300" dirty="0">
                <a:solidFill>
                  <a:srgbClr val="002060"/>
                </a:solidFill>
                <a:latin typeface="Segoe UI Black" panose="020B0A02040204020203" pitchFamily="34" charset="0"/>
                <a:ea typeface="Segoe UI Black" panose="020B0A02040204020203" pitchFamily="34" charset="0"/>
              </a:rPr>
              <a:t> sarà assegnato un premio di</a:t>
            </a:r>
            <a:r>
              <a:rPr lang="it-IT" sz="3300" dirty="0">
                <a:solidFill>
                  <a:srgbClr val="FF0000"/>
                </a:solidFill>
                <a:latin typeface="Segoe UI Black" panose="020B0A02040204020203" pitchFamily="34" charset="0"/>
                <a:ea typeface="Segoe UI Black" panose="020B0A02040204020203" pitchFamily="34" charset="0"/>
              </a:rPr>
              <a:t> € 2.000</a:t>
            </a:r>
            <a:br>
              <a:rPr lang="it-IT" sz="3300" dirty="0">
                <a:solidFill>
                  <a:srgbClr val="FF0000"/>
                </a:solidFill>
                <a:latin typeface="Segoe UI Black" panose="020B0A02040204020203" pitchFamily="34" charset="0"/>
                <a:ea typeface="Segoe UI Black" panose="020B0A02040204020203" pitchFamily="34" charset="0"/>
              </a:rPr>
            </a:br>
            <a:endParaRPr lang="it-IT" sz="3300" dirty="0">
              <a:solidFill>
                <a:srgbClr val="002060"/>
              </a:solidFill>
              <a:latin typeface="Segoe UI Black" panose="020B0A02040204020203" pitchFamily="34" charset="0"/>
              <a:ea typeface="Segoe UI Black" panose="020B0A02040204020203" pitchFamily="34" charset="0"/>
            </a:endParaRPr>
          </a:p>
        </p:txBody>
      </p:sp>
      <p:sp>
        <p:nvSpPr>
          <p:cNvPr id="5" name="CasellaDiTesto 4">
            <a:extLst>
              <a:ext uri="{FF2B5EF4-FFF2-40B4-BE49-F238E27FC236}">
                <a16:creationId xmlns:a16="http://schemas.microsoft.com/office/drawing/2014/main" id="{56624E40-26BE-69E7-1625-615F9DA8CBD7}"/>
              </a:ext>
            </a:extLst>
          </p:cNvPr>
          <p:cNvSpPr txBox="1"/>
          <p:nvPr/>
        </p:nvSpPr>
        <p:spPr>
          <a:xfrm>
            <a:off x="87923" y="362635"/>
            <a:ext cx="11175023" cy="553998"/>
          </a:xfrm>
          <a:prstGeom prst="rect">
            <a:avLst/>
          </a:prstGeom>
          <a:noFill/>
        </p:spPr>
        <p:txBody>
          <a:bodyPr wrap="square">
            <a:spAutoFit/>
          </a:bodyPr>
          <a:lstStyle/>
          <a:p>
            <a:pPr algn="ctr"/>
            <a:r>
              <a:rPr lang="it-IT" sz="3000" b="1" dirty="0">
                <a:ln>
                  <a:solidFill>
                    <a:schemeClr val="bg1"/>
                  </a:solidFill>
                </a:ln>
                <a:solidFill>
                  <a:srgbClr val="002060"/>
                </a:solidFill>
                <a:latin typeface="Broadway" panose="04040905080B02020502" pitchFamily="82" charset="0"/>
              </a:rPr>
              <a:t>Premi</a:t>
            </a:r>
            <a:endParaRPr lang="it-IT" sz="3000" dirty="0"/>
          </a:p>
        </p:txBody>
      </p:sp>
    </p:spTree>
    <p:extLst>
      <p:ext uri="{BB962C8B-B14F-4D97-AF65-F5344CB8AC3E}">
        <p14:creationId xmlns:p14="http://schemas.microsoft.com/office/powerpoint/2010/main" val="631572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D3D7B39-978D-CCB5-14F5-E22EAC026DB7}"/>
              </a:ext>
            </a:extLst>
          </p:cNvPr>
          <p:cNvPicPr>
            <a:picLocks noChangeAspect="1"/>
          </p:cNvPicPr>
          <p:nvPr/>
        </p:nvPicPr>
        <p:blipFill>
          <a:blip r:embed="rId2"/>
          <a:stretch>
            <a:fillRect/>
          </a:stretch>
        </p:blipFill>
        <p:spPr>
          <a:xfrm>
            <a:off x="-1" y="-35169"/>
            <a:ext cx="12192000" cy="3176067"/>
          </a:xfrm>
          <a:prstGeom prst="rect">
            <a:avLst/>
          </a:prstGeom>
        </p:spPr>
      </p:pic>
      <p:sp>
        <p:nvSpPr>
          <p:cNvPr id="2" name="Titolo 1">
            <a:extLst>
              <a:ext uri="{FF2B5EF4-FFF2-40B4-BE49-F238E27FC236}">
                <a16:creationId xmlns:a16="http://schemas.microsoft.com/office/drawing/2014/main" id="{2D9B4EB9-F98F-1B0B-0626-076781CCF519}"/>
              </a:ext>
            </a:extLst>
          </p:cNvPr>
          <p:cNvSpPr>
            <a:spLocks noGrp="1"/>
          </p:cNvSpPr>
          <p:nvPr>
            <p:ph type="title"/>
          </p:nvPr>
        </p:nvSpPr>
        <p:spPr>
          <a:xfrm>
            <a:off x="-1" y="3807068"/>
            <a:ext cx="11670323" cy="1459523"/>
          </a:xfrm>
        </p:spPr>
        <p:txBody>
          <a:bodyPr>
            <a:normAutofit fontScale="90000"/>
          </a:bodyPr>
          <a:lstStyle/>
          <a:p>
            <a:pPr algn="ctr">
              <a:lnSpc>
                <a:spcPct val="100000"/>
              </a:lnSpc>
            </a:pPr>
            <a:br>
              <a:rPr lang="it-IT" sz="3000" dirty="0">
                <a:solidFill>
                  <a:srgbClr val="002060"/>
                </a:solidFill>
                <a:latin typeface="Verdana" panose="020B0604030504040204" pitchFamily="34" charset="0"/>
                <a:ea typeface="Verdana" panose="020B0604030504040204" pitchFamily="34" charset="0"/>
              </a:rPr>
            </a:br>
            <a:r>
              <a:rPr lang="it-IT" sz="3300" dirty="0">
                <a:solidFill>
                  <a:srgbClr val="FF0000"/>
                </a:solidFill>
                <a:latin typeface="Segoe UI Black" panose="020B0A02040204020203" pitchFamily="34" charset="0"/>
                <a:ea typeface="Segoe UI Black" panose="020B0A02040204020203" pitchFamily="34" charset="0"/>
              </a:rPr>
              <a:t>Cortometraggi</a:t>
            </a:r>
            <a:br>
              <a:rPr lang="it-IT" sz="3300" dirty="0">
                <a:solidFill>
                  <a:srgbClr val="FF0000"/>
                </a:solidFill>
                <a:latin typeface="Segoe UI Black" panose="020B0A02040204020203" pitchFamily="34" charset="0"/>
                <a:ea typeface="Segoe UI Black" panose="020B0A02040204020203" pitchFamily="34" charset="0"/>
              </a:rPr>
            </a:br>
            <a:r>
              <a:rPr lang="it-IT" sz="3300" dirty="0">
                <a:solidFill>
                  <a:srgbClr val="002060"/>
                </a:solidFill>
                <a:latin typeface="Segoe UI Black" panose="020B0A02040204020203" pitchFamily="34" charset="0"/>
                <a:ea typeface="Segoe UI Black" panose="020B0A02040204020203" pitchFamily="34" charset="0"/>
              </a:rPr>
              <a:t>Agli Istituti degli studenti che avranno realizzato i video saranno assegnati i seguenti premi:</a:t>
            </a:r>
            <a:br>
              <a:rPr lang="it-IT" sz="3300" dirty="0">
                <a:solidFill>
                  <a:srgbClr val="002060"/>
                </a:solidFill>
                <a:latin typeface="Segoe UI Black" panose="020B0A02040204020203" pitchFamily="34" charset="0"/>
                <a:ea typeface="Segoe UI Black" panose="020B0A02040204020203" pitchFamily="34" charset="0"/>
              </a:rPr>
            </a:br>
            <a:r>
              <a:rPr lang="it-IT" sz="3300" dirty="0">
                <a:solidFill>
                  <a:srgbClr val="002060"/>
                </a:solidFill>
                <a:latin typeface="Segoe UI Black" panose="020B0A02040204020203" pitchFamily="34" charset="0"/>
                <a:ea typeface="Segoe UI Black" panose="020B0A02040204020203" pitchFamily="34" charset="0"/>
              </a:rPr>
              <a:t>Valutazione Commissione:</a:t>
            </a:r>
            <a:br>
              <a:rPr lang="it-IT" sz="3300" dirty="0">
                <a:solidFill>
                  <a:srgbClr val="002060"/>
                </a:solidFill>
                <a:latin typeface="Segoe UI Black" panose="020B0A02040204020203" pitchFamily="34" charset="0"/>
                <a:ea typeface="Segoe UI Black" panose="020B0A02040204020203" pitchFamily="34" charset="0"/>
              </a:rPr>
            </a:br>
            <a:r>
              <a:rPr lang="it-IT" sz="3300" dirty="0">
                <a:solidFill>
                  <a:srgbClr val="FF0000"/>
                </a:solidFill>
                <a:latin typeface="Segoe UI Black" panose="020B0A02040204020203" pitchFamily="34" charset="0"/>
                <a:ea typeface="Segoe UI Black" panose="020B0A02040204020203" pitchFamily="34" charset="0"/>
              </a:rPr>
              <a:t>I classificato € 5.000</a:t>
            </a:r>
            <a:br>
              <a:rPr lang="it-IT" sz="3300" dirty="0">
                <a:solidFill>
                  <a:srgbClr val="FF0000"/>
                </a:solidFill>
                <a:latin typeface="Segoe UI Black" panose="020B0A02040204020203" pitchFamily="34" charset="0"/>
                <a:ea typeface="Segoe UI Black" panose="020B0A02040204020203" pitchFamily="34" charset="0"/>
              </a:rPr>
            </a:br>
            <a:r>
              <a:rPr lang="it-IT" sz="3300" dirty="0">
                <a:solidFill>
                  <a:srgbClr val="FF0000"/>
                </a:solidFill>
                <a:latin typeface="Segoe UI Black" panose="020B0A02040204020203" pitchFamily="34" charset="0"/>
                <a:ea typeface="Segoe UI Black" panose="020B0A02040204020203" pitchFamily="34" charset="0"/>
              </a:rPr>
              <a:t>II classificato € 3.000</a:t>
            </a:r>
            <a:br>
              <a:rPr lang="it-IT" sz="3300" dirty="0">
                <a:solidFill>
                  <a:srgbClr val="FF0000"/>
                </a:solidFill>
                <a:latin typeface="Segoe UI Black" panose="020B0A02040204020203" pitchFamily="34" charset="0"/>
                <a:ea typeface="Segoe UI Black" panose="020B0A02040204020203" pitchFamily="34" charset="0"/>
              </a:rPr>
            </a:br>
            <a:r>
              <a:rPr lang="it-IT" sz="3300" dirty="0">
                <a:solidFill>
                  <a:srgbClr val="FF0000"/>
                </a:solidFill>
                <a:latin typeface="Segoe UI Black" panose="020B0A02040204020203" pitchFamily="34" charset="0"/>
                <a:ea typeface="Segoe UI Black" panose="020B0A02040204020203" pitchFamily="34" charset="0"/>
              </a:rPr>
              <a:t>III classificato € 2.000</a:t>
            </a:r>
            <a:br>
              <a:rPr lang="it-IT" sz="3300" dirty="0">
                <a:solidFill>
                  <a:srgbClr val="FF0000"/>
                </a:solidFill>
                <a:latin typeface="Segoe UI Black" panose="020B0A02040204020203" pitchFamily="34" charset="0"/>
                <a:ea typeface="Segoe UI Black" panose="020B0A02040204020203" pitchFamily="34" charset="0"/>
              </a:rPr>
            </a:br>
            <a:r>
              <a:rPr lang="it-IT" sz="3300" dirty="0">
                <a:solidFill>
                  <a:srgbClr val="002060"/>
                </a:solidFill>
                <a:latin typeface="Segoe UI Black" panose="020B0A02040204020203" pitchFamily="34" charset="0"/>
                <a:ea typeface="Segoe UI Black" panose="020B0A02040204020203" pitchFamily="34" charset="0"/>
              </a:rPr>
              <a:t>Voto Social:</a:t>
            </a:r>
            <a:br>
              <a:rPr lang="it-IT" sz="3300" dirty="0">
                <a:solidFill>
                  <a:srgbClr val="002060"/>
                </a:solidFill>
                <a:latin typeface="Segoe UI Black" panose="020B0A02040204020203" pitchFamily="34" charset="0"/>
                <a:ea typeface="Segoe UI Black" panose="020B0A02040204020203" pitchFamily="34" charset="0"/>
              </a:rPr>
            </a:br>
            <a:r>
              <a:rPr lang="it-IT" sz="3300" dirty="0">
                <a:solidFill>
                  <a:srgbClr val="FF0000"/>
                </a:solidFill>
                <a:latin typeface="Segoe UI Black" panose="020B0A02040204020203" pitchFamily="34" charset="0"/>
                <a:ea typeface="Segoe UI Black" panose="020B0A02040204020203" pitchFamily="34" charset="0"/>
              </a:rPr>
              <a:t>I classificato € 1.000</a:t>
            </a:r>
            <a:endParaRPr lang="it-IT" sz="3300" dirty="0">
              <a:solidFill>
                <a:srgbClr val="002060"/>
              </a:solidFill>
              <a:latin typeface="Segoe UI Black" panose="020B0A02040204020203" pitchFamily="34" charset="0"/>
              <a:ea typeface="Segoe UI Black" panose="020B0A02040204020203" pitchFamily="34" charset="0"/>
            </a:endParaRPr>
          </a:p>
        </p:txBody>
      </p:sp>
      <p:sp>
        <p:nvSpPr>
          <p:cNvPr id="5" name="CasellaDiTesto 4">
            <a:extLst>
              <a:ext uri="{FF2B5EF4-FFF2-40B4-BE49-F238E27FC236}">
                <a16:creationId xmlns:a16="http://schemas.microsoft.com/office/drawing/2014/main" id="{276011F2-0AA8-65BC-9991-8C47A1822F4C}"/>
              </a:ext>
            </a:extLst>
          </p:cNvPr>
          <p:cNvSpPr txBox="1"/>
          <p:nvPr/>
        </p:nvSpPr>
        <p:spPr>
          <a:xfrm>
            <a:off x="87923" y="362635"/>
            <a:ext cx="11175023" cy="553998"/>
          </a:xfrm>
          <a:prstGeom prst="rect">
            <a:avLst/>
          </a:prstGeom>
          <a:noFill/>
        </p:spPr>
        <p:txBody>
          <a:bodyPr wrap="square">
            <a:spAutoFit/>
          </a:bodyPr>
          <a:lstStyle/>
          <a:p>
            <a:pPr algn="ctr"/>
            <a:r>
              <a:rPr lang="it-IT" sz="3000" b="1" dirty="0">
                <a:ln>
                  <a:solidFill>
                    <a:schemeClr val="bg1"/>
                  </a:solidFill>
                </a:ln>
                <a:solidFill>
                  <a:srgbClr val="002060"/>
                </a:solidFill>
                <a:latin typeface="Broadway" panose="04040905080B02020502" pitchFamily="82" charset="0"/>
              </a:rPr>
              <a:t>Premi</a:t>
            </a:r>
            <a:endParaRPr lang="it-IT" sz="3000" dirty="0"/>
          </a:p>
        </p:txBody>
      </p:sp>
    </p:spTree>
    <p:extLst>
      <p:ext uri="{BB962C8B-B14F-4D97-AF65-F5344CB8AC3E}">
        <p14:creationId xmlns:p14="http://schemas.microsoft.com/office/powerpoint/2010/main" val="1016518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9B4EB9-F98F-1B0B-0626-076781CCF519}"/>
              </a:ext>
            </a:extLst>
          </p:cNvPr>
          <p:cNvSpPr>
            <a:spLocks noGrp="1"/>
          </p:cNvSpPr>
          <p:nvPr>
            <p:ph type="title"/>
          </p:nvPr>
        </p:nvSpPr>
        <p:spPr>
          <a:xfrm>
            <a:off x="-159728" y="3523269"/>
            <a:ext cx="11670323" cy="1459523"/>
          </a:xfrm>
        </p:spPr>
        <p:txBody>
          <a:bodyPr>
            <a:normAutofit fontScale="90000"/>
          </a:bodyPr>
          <a:lstStyle/>
          <a:p>
            <a:pPr algn="ctr">
              <a:lnSpc>
                <a:spcPct val="150000"/>
              </a:lnSpc>
              <a:spcAft>
                <a:spcPts val="1200"/>
              </a:spcAft>
            </a:pPr>
            <a:br>
              <a:rPr lang="it-IT" sz="3000" dirty="0">
                <a:solidFill>
                  <a:srgbClr val="002060"/>
                </a:solidFill>
                <a:latin typeface="Verdana" panose="020B0604030504040204" pitchFamily="34" charset="0"/>
                <a:ea typeface="Verdana" panose="020B0604030504040204" pitchFamily="34" charset="0"/>
              </a:rPr>
            </a:br>
            <a:r>
              <a:rPr lang="it-IT" sz="3300" dirty="0">
                <a:solidFill>
                  <a:srgbClr val="FF0000"/>
                </a:solidFill>
                <a:latin typeface="Segoe UI Black" panose="020B0A02040204020203" pitchFamily="34" charset="0"/>
                <a:ea typeface="Segoe UI Black" panose="020B0A02040204020203" pitchFamily="34" charset="0"/>
              </a:rPr>
              <a:t>ATTENZIONE</a:t>
            </a:r>
            <a:br>
              <a:rPr lang="it-IT" sz="3300" dirty="0">
                <a:solidFill>
                  <a:srgbClr val="002060"/>
                </a:solidFill>
                <a:latin typeface="Segoe UI Black" panose="020B0A02040204020203" pitchFamily="34" charset="0"/>
                <a:ea typeface="Segoe UI Black" panose="020B0A02040204020203" pitchFamily="34" charset="0"/>
              </a:rPr>
            </a:br>
            <a:r>
              <a:rPr lang="it-IT" sz="3300" dirty="0">
                <a:solidFill>
                  <a:srgbClr val="002060"/>
                </a:solidFill>
                <a:latin typeface="Segoe UI Black" panose="020B0A02040204020203" pitchFamily="34" charset="0"/>
                <a:ea typeface="Segoe UI Black" panose="020B0A02040204020203" pitchFamily="34" charset="0"/>
              </a:rPr>
              <a:t>Gli Istituti vincitori dovranno destinare gli importi dei premi al miglioramento delle condizioni di sicurezza degli edifici scolastici</a:t>
            </a:r>
          </a:p>
        </p:txBody>
      </p:sp>
      <p:pic>
        <p:nvPicPr>
          <p:cNvPr id="3" name="Immagine 2">
            <a:extLst>
              <a:ext uri="{FF2B5EF4-FFF2-40B4-BE49-F238E27FC236}">
                <a16:creationId xmlns:a16="http://schemas.microsoft.com/office/drawing/2014/main" id="{D9D3704A-6E99-B77C-3F6B-A5C1121B32C1}"/>
              </a:ext>
            </a:extLst>
          </p:cNvPr>
          <p:cNvPicPr>
            <a:picLocks noChangeAspect="1"/>
          </p:cNvPicPr>
          <p:nvPr/>
        </p:nvPicPr>
        <p:blipFill>
          <a:blip r:embed="rId2"/>
          <a:stretch>
            <a:fillRect/>
          </a:stretch>
        </p:blipFill>
        <p:spPr>
          <a:xfrm>
            <a:off x="-1" y="-35169"/>
            <a:ext cx="12192000" cy="3176067"/>
          </a:xfrm>
          <a:prstGeom prst="rect">
            <a:avLst/>
          </a:prstGeom>
        </p:spPr>
      </p:pic>
      <p:sp>
        <p:nvSpPr>
          <p:cNvPr id="5" name="CasellaDiTesto 4">
            <a:extLst>
              <a:ext uri="{FF2B5EF4-FFF2-40B4-BE49-F238E27FC236}">
                <a16:creationId xmlns:a16="http://schemas.microsoft.com/office/drawing/2014/main" id="{C2B6857C-8F96-FCC3-867E-A04ACBB0297E}"/>
              </a:ext>
            </a:extLst>
          </p:cNvPr>
          <p:cNvSpPr txBox="1"/>
          <p:nvPr/>
        </p:nvSpPr>
        <p:spPr>
          <a:xfrm>
            <a:off x="87923" y="362635"/>
            <a:ext cx="11175023" cy="553998"/>
          </a:xfrm>
          <a:prstGeom prst="rect">
            <a:avLst/>
          </a:prstGeom>
          <a:noFill/>
        </p:spPr>
        <p:txBody>
          <a:bodyPr wrap="square">
            <a:spAutoFit/>
          </a:bodyPr>
          <a:lstStyle/>
          <a:p>
            <a:pPr algn="ctr"/>
            <a:r>
              <a:rPr lang="it-IT" sz="3000" b="1" dirty="0">
                <a:ln>
                  <a:solidFill>
                    <a:schemeClr val="bg1"/>
                  </a:solidFill>
                </a:ln>
                <a:solidFill>
                  <a:srgbClr val="002060"/>
                </a:solidFill>
                <a:latin typeface="Broadway" panose="04040905080B02020502" pitchFamily="82" charset="0"/>
              </a:rPr>
              <a:t>Premi</a:t>
            </a:r>
            <a:endParaRPr lang="it-IT" sz="3000" dirty="0"/>
          </a:p>
        </p:txBody>
      </p:sp>
    </p:spTree>
    <p:extLst>
      <p:ext uri="{BB962C8B-B14F-4D97-AF65-F5344CB8AC3E}">
        <p14:creationId xmlns:p14="http://schemas.microsoft.com/office/powerpoint/2010/main" val="496718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9B4EB9-F98F-1B0B-0626-076781CCF519}"/>
              </a:ext>
            </a:extLst>
          </p:cNvPr>
          <p:cNvSpPr>
            <a:spLocks noGrp="1"/>
          </p:cNvSpPr>
          <p:nvPr>
            <p:ph type="title"/>
          </p:nvPr>
        </p:nvSpPr>
        <p:spPr>
          <a:xfrm>
            <a:off x="331176" y="3657598"/>
            <a:ext cx="11670323" cy="1459523"/>
          </a:xfrm>
        </p:spPr>
        <p:txBody>
          <a:bodyPr>
            <a:normAutofit fontScale="90000"/>
          </a:bodyPr>
          <a:lstStyle/>
          <a:p>
            <a:pPr algn="ctr">
              <a:lnSpc>
                <a:spcPct val="200000"/>
              </a:lnSpc>
              <a:spcAft>
                <a:spcPts val="1200"/>
              </a:spcAft>
            </a:pPr>
            <a:br>
              <a:rPr lang="it-IT" sz="3000" dirty="0">
                <a:solidFill>
                  <a:srgbClr val="002060"/>
                </a:solidFill>
                <a:latin typeface="Verdana" panose="020B0604030504040204" pitchFamily="34" charset="0"/>
                <a:ea typeface="Verdana" panose="020B0604030504040204" pitchFamily="34" charset="0"/>
              </a:rPr>
            </a:br>
            <a:r>
              <a:rPr lang="it-IT" sz="3300" dirty="0">
                <a:solidFill>
                  <a:srgbClr val="002060"/>
                </a:solidFill>
                <a:latin typeface="Segoe UI Black" panose="020B0A02040204020203" pitchFamily="34" charset="0"/>
                <a:ea typeface="Segoe UI Black" panose="020B0A02040204020203" pitchFamily="34" charset="0"/>
              </a:rPr>
              <a:t>Entro il 7 giugno 2024 sarà realizzata la cerimonia conclusiva con la rappresentazione dei due spettacoli teatrali e la premiazione dei cortometraggi vincitori.</a:t>
            </a:r>
            <a:endParaRPr lang="it-IT" sz="3300" dirty="0">
              <a:solidFill>
                <a:srgbClr val="FF0000"/>
              </a:solidFill>
              <a:latin typeface="Segoe UI Black" panose="020B0A02040204020203" pitchFamily="34" charset="0"/>
              <a:ea typeface="Segoe UI Black" panose="020B0A02040204020203" pitchFamily="34" charset="0"/>
            </a:endParaRPr>
          </a:p>
        </p:txBody>
      </p:sp>
      <p:pic>
        <p:nvPicPr>
          <p:cNvPr id="3" name="Immagine 2">
            <a:extLst>
              <a:ext uri="{FF2B5EF4-FFF2-40B4-BE49-F238E27FC236}">
                <a16:creationId xmlns:a16="http://schemas.microsoft.com/office/drawing/2014/main" id="{4F977759-98E2-1B41-401C-EF2DA2DA8F8A}"/>
              </a:ext>
            </a:extLst>
          </p:cNvPr>
          <p:cNvPicPr>
            <a:picLocks noChangeAspect="1"/>
          </p:cNvPicPr>
          <p:nvPr/>
        </p:nvPicPr>
        <p:blipFill>
          <a:blip r:embed="rId2"/>
          <a:stretch>
            <a:fillRect/>
          </a:stretch>
        </p:blipFill>
        <p:spPr>
          <a:xfrm>
            <a:off x="-1" y="-35169"/>
            <a:ext cx="12192000" cy="3176067"/>
          </a:xfrm>
          <a:prstGeom prst="rect">
            <a:avLst/>
          </a:prstGeom>
        </p:spPr>
      </p:pic>
      <p:sp>
        <p:nvSpPr>
          <p:cNvPr id="5" name="CasellaDiTesto 4">
            <a:extLst>
              <a:ext uri="{FF2B5EF4-FFF2-40B4-BE49-F238E27FC236}">
                <a16:creationId xmlns:a16="http://schemas.microsoft.com/office/drawing/2014/main" id="{3B36671C-85DB-C8E3-3844-3B0C9AAD17C7}"/>
              </a:ext>
            </a:extLst>
          </p:cNvPr>
          <p:cNvSpPr txBox="1"/>
          <p:nvPr/>
        </p:nvSpPr>
        <p:spPr>
          <a:xfrm>
            <a:off x="87923" y="362635"/>
            <a:ext cx="11175023" cy="553998"/>
          </a:xfrm>
          <a:prstGeom prst="rect">
            <a:avLst/>
          </a:prstGeom>
          <a:noFill/>
        </p:spPr>
        <p:txBody>
          <a:bodyPr wrap="square">
            <a:spAutoFit/>
          </a:bodyPr>
          <a:lstStyle/>
          <a:p>
            <a:pPr algn="ctr"/>
            <a:r>
              <a:rPr lang="it-IT" sz="3000" b="1" dirty="0">
                <a:ln>
                  <a:solidFill>
                    <a:schemeClr val="bg1"/>
                  </a:solidFill>
                </a:ln>
                <a:solidFill>
                  <a:srgbClr val="002060"/>
                </a:solidFill>
                <a:latin typeface="Broadway" panose="04040905080B02020502" pitchFamily="82" charset="0"/>
              </a:rPr>
              <a:t>Cerimonia conclusiva</a:t>
            </a:r>
            <a:endParaRPr lang="it-IT" sz="3000" dirty="0"/>
          </a:p>
        </p:txBody>
      </p:sp>
    </p:spTree>
    <p:extLst>
      <p:ext uri="{BB962C8B-B14F-4D97-AF65-F5344CB8AC3E}">
        <p14:creationId xmlns:p14="http://schemas.microsoft.com/office/powerpoint/2010/main" val="3415746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9B4EB9-F98F-1B0B-0626-076781CCF519}"/>
              </a:ext>
            </a:extLst>
          </p:cNvPr>
          <p:cNvSpPr>
            <a:spLocks noGrp="1"/>
          </p:cNvSpPr>
          <p:nvPr>
            <p:ph type="title"/>
          </p:nvPr>
        </p:nvSpPr>
        <p:spPr>
          <a:xfrm>
            <a:off x="331176" y="3657598"/>
            <a:ext cx="11670323" cy="1459523"/>
          </a:xfrm>
        </p:spPr>
        <p:txBody>
          <a:bodyPr>
            <a:normAutofit fontScale="90000"/>
          </a:bodyPr>
          <a:lstStyle/>
          <a:p>
            <a:pPr algn="ctr">
              <a:lnSpc>
                <a:spcPct val="150000"/>
              </a:lnSpc>
            </a:pPr>
            <a:br>
              <a:rPr lang="it-IT" sz="3000" dirty="0">
                <a:solidFill>
                  <a:srgbClr val="002060"/>
                </a:solidFill>
                <a:latin typeface="Verdana" panose="020B0604030504040204" pitchFamily="34" charset="0"/>
                <a:ea typeface="Verdana" panose="020B0604030504040204" pitchFamily="34" charset="0"/>
              </a:rPr>
            </a:br>
            <a:r>
              <a:rPr lang="it-IT" sz="3300" dirty="0">
                <a:solidFill>
                  <a:srgbClr val="002060"/>
                </a:solidFill>
                <a:latin typeface="Segoe UI Black" panose="020B0A02040204020203" pitchFamily="34" charset="0"/>
                <a:ea typeface="Segoe UI Black" panose="020B0A02040204020203" pitchFamily="34" charset="0"/>
              </a:rPr>
              <a:t>Il termine per aderire al progetto è:</a:t>
            </a:r>
            <a:br>
              <a:rPr lang="it-IT" sz="3300" dirty="0">
                <a:solidFill>
                  <a:srgbClr val="002060"/>
                </a:solidFill>
                <a:latin typeface="Segoe UI Black" panose="020B0A02040204020203" pitchFamily="34" charset="0"/>
                <a:ea typeface="Segoe UI Black" panose="020B0A02040204020203" pitchFamily="34" charset="0"/>
              </a:rPr>
            </a:br>
            <a:r>
              <a:rPr lang="it-IT" sz="3300" dirty="0">
                <a:solidFill>
                  <a:srgbClr val="FF0000"/>
                </a:solidFill>
                <a:latin typeface="Segoe UI Black" panose="020B0A02040204020203" pitchFamily="34" charset="0"/>
                <a:ea typeface="Segoe UI Black" panose="020B0A02040204020203" pitchFamily="34" charset="0"/>
              </a:rPr>
              <a:t>16 dicembre 2023</a:t>
            </a:r>
            <a:br>
              <a:rPr lang="it-IT" sz="3300" dirty="0">
                <a:solidFill>
                  <a:srgbClr val="FF0000"/>
                </a:solidFill>
                <a:latin typeface="Segoe UI Black" panose="020B0A02040204020203" pitchFamily="34" charset="0"/>
                <a:ea typeface="Segoe UI Black" panose="020B0A02040204020203" pitchFamily="34" charset="0"/>
              </a:rPr>
            </a:br>
            <a:r>
              <a:rPr lang="it-IT" sz="3300" dirty="0">
                <a:solidFill>
                  <a:srgbClr val="002060"/>
                </a:solidFill>
                <a:latin typeface="Segoe UI Black" panose="020B0A02040204020203" pitchFamily="34" charset="0"/>
                <a:ea typeface="Segoe UI Black" panose="020B0A02040204020203" pitchFamily="34" charset="0"/>
              </a:rPr>
              <a:t>il modulo di adesione è disponibile su: </a:t>
            </a:r>
            <a:r>
              <a:rPr lang="it-IT" sz="3300" dirty="0">
                <a:solidFill>
                  <a:srgbClr val="FF0000"/>
                </a:solidFill>
                <a:latin typeface="Segoe UI Black" panose="020B0A02040204020203" pitchFamily="34" charset="0"/>
                <a:ea typeface="Segoe UI Black" panose="020B0A02040204020203" pitchFamily="34" charset="0"/>
                <a:hlinkClick r:id="rId2">
                  <a:extLst>
                    <a:ext uri="{A12FA001-AC4F-418D-AE19-62706E023703}">
                      <ahyp:hlinkClr xmlns:ahyp="http://schemas.microsoft.com/office/drawing/2018/hyperlinkcolor" val="tx"/>
                    </a:ext>
                  </a:extLst>
                </a:hlinkClick>
              </a:rPr>
              <a:t>https://www.scuoladiprevenzione.it/adesione</a:t>
            </a:r>
            <a:br>
              <a:rPr lang="it-IT" sz="3300" dirty="0">
                <a:solidFill>
                  <a:srgbClr val="FF0000"/>
                </a:solidFill>
                <a:latin typeface="Segoe UI Black" panose="020B0A02040204020203" pitchFamily="34" charset="0"/>
                <a:ea typeface="Segoe UI Black" panose="020B0A02040204020203" pitchFamily="34" charset="0"/>
              </a:rPr>
            </a:br>
            <a:r>
              <a:rPr lang="it-IT" sz="3300" dirty="0">
                <a:solidFill>
                  <a:srgbClr val="002060"/>
                </a:solidFill>
                <a:latin typeface="Segoe UI Black" panose="020B0A02040204020203" pitchFamily="34" charset="0"/>
                <a:ea typeface="Segoe UI Black" panose="020B0A02040204020203" pitchFamily="34" charset="0"/>
              </a:rPr>
              <a:t>oppure può essere richiesto a: </a:t>
            </a:r>
            <a:r>
              <a:rPr lang="it-IT" sz="3300" dirty="0">
                <a:solidFill>
                  <a:srgbClr val="FF0000"/>
                </a:solidFill>
                <a:latin typeface="Segoe UI Black" panose="020B0A02040204020203" pitchFamily="34" charset="0"/>
                <a:ea typeface="Segoe UI Black" panose="020B0A02040204020203" pitchFamily="34" charset="0"/>
              </a:rPr>
              <a:t>puglia-prevenzione@inail.it</a:t>
            </a:r>
          </a:p>
        </p:txBody>
      </p:sp>
      <p:pic>
        <p:nvPicPr>
          <p:cNvPr id="3" name="Immagine 2">
            <a:extLst>
              <a:ext uri="{FF2B5EF4-FFF2-40B4-BE49-F238E27FC236}">
                <a16:creationId xmlns:a16="http://schemas.microsoft.com/office/drawing/2014/main" id="{4F977759-98E2-1B41-401C-EF2DA2DA8F8A}"/>
              </a:ext>
            </a:extLst>
          </p:cNvPr>
          <p:cNvPicPr>
            <a:picLocks noChangeAspect="1"/>
          </p:cNvPicPr>
          <p:nvPr/>
        </p:nvPicPr>
        <p:blipFill>
          <a:blip r:embed="rId3"/>
          <a:stretch>
            <a:fillRect/>
          </a:stretch>
        </p:blipFill>
        <p:spPr>
          <a:xfrm>
            <a:off x="-1" y="-35169"/>
            <a:ext cx="12192000" cy="3176067"/>
          </a:xfrm>
          <a:prstGeom prst="rect">
            <a:avLst/>
          </a:prstGeom>
        </p:spPr>
      </p:pic>
      <p:sp>
        <p:nvSpPr>
          <p:cNvPr id="5" name="CasellaDiTesto 4">
            <a:extLst>
              <a:ext uri="{FF2B5EF4-FFF2-40B4-BE49-F238E27FC236}">
                <a16:creationId xmlns:a16="http://schemas.microsoft.com/office/drawing/2014/main" id="{3B36671C-85DB-C8E3-3844-3B0C9AAD17C7}"/>
              </a:ext>
            </a:extLst>
          </p:cNvPr>
          <p:cNvSpPr txBox="1"/>
          <p:nvPr/>
        </p:nvSpPr>
        <p:spPr>
          <a:xfrm>
            <a:off x="87923" y="362635"/>
            <a:ext cx="11175023" cy="553998"/>
          </a:xfrm>
          <a:prstGeom prst="rect">
            <a:avLst/>
          </a:prstGeom>
          <a:noFill/>
        </p:spPr>
        <p:txBody>
          <a:bodyPr wrap="square">
            <a:spAutoFit/>
          </a:bodyPr>
          <a:lstStyle/>
          <a:p>
            <a:pPr algn="ctr"/>
            <a:r>
              <a:rPr lang="it-IT" sz="3000" b="1" dirty="0">
                <a:ln>
                  <a:solidFill>
                    <a:schemeClr val="bg1"/>
                  </a:solidFill>
                </a:ln>
                <a:solidFill>
                  <a:srgbClr val="002060"/>
                </a:solidFill>
                <a:latin typeface="Broadway" panose="04040905080B02020502" pitchFamily="82" charset="0"/>
              </a:rPr>
              <a:t>Adesioni</a:t>
            </a:r>
            <a:endParaRPr lang="it-IT" sz="3000" dirty="0"/>
          </a:p>
        </p:txBody>
      </p:sp>
    </p:spTree>
    <p:extLst>
      <p:ext uri="{BB962C8B-B14F-4D97-AF65-F5344CB8AC3E}">
        <p14:creationId xmlns:p14="http://schemas.microsoft.com/office/powerpoint/2010/main" val="1886502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9B4EB9-F98F-1B0B-0626-076781CCF519}"/>
              </a:ext>
            </a:extLst>
          </p:cNvPr>
          <p:cNvSpPr>
            <a:spLocks noGrp="1"/>
          </p:cNvSpPr>
          <p:nvPr>
            <p:ph type="title"/>
          </p:nvPr>
        </p:nvSpPr>
        <p:spPr>
          <a:xfrm>
            <a:off x="260837" y="2864253"/>
            <a:ext cx="11670323" cy="1459523"/>
          </a:xfrm>
        </p:spPr>
        <p:txBody>
          <a:bodyPr>
            <a:normAutofit fontScale="90000"/>
          </a:bodyPr>
          <a:lstStyle/>
          <a:p>
            <a:pPr algn="ctr">
              <a:lnSpc>
                <a:spcPct val="150000"/>
              </a:lnSpc>
            </a:pPr>
            <a:br>
              <a:rPr lang="it-IT" sz="3000" dirty="0">
                <a:solidFill>
                  <a:srgbClr val="002060"/>
                </a:solidFill>
                <a:latin typeface="Verdana" panose="020B0604030504040204" pitchFamily="34" charset="0"/>
                <a:ea typeface="Verdana" panose="020B0604030504040204" pitchFamily="34" charset="0"/>
              </a:rPr>
            </a:br>
            <a:r>
              <a:rPr lang="it-IT" sz="3300" dirty="0">
                <a:solidFill>
                  <a:srgbClr val="002060"/>
                </a:solidFill>
                <a:latin typeface="Segoe UI Black" panose="020B0A02040204020203" pitchFamily="34" charset="0"/>
                <a:ea typeface="Segoe UI Black" panose="020B0A02040204020203" pitchFamily="34" charset="0"/>
              </a:rPr>
              <a:t>Segreteria organizzativa:</a:t>
            </a:r>
            <a:br>
              <a:rPr lang="it-IT" sz="3300" dirty="0">
                <a:solidFill>
                  <a:srgbClr val="002060"/>
                </a:solidFill>
                <a:latin typeface="Segoe UI Black" panose="020B0A02040204020203" pitchFamily="34" charset="0"/>
                <a:ea typeface="Segoe UI Black" panose="020B0A02040204020203" pitchFamily="34" charset="0"/>
              </a:rPr>
            </a:br>
            <a:r>
              <a:rPr lang="it-IT" sz="3300" dirty="0">
                <a:solidFill>
                  <a:srgbClr val="FF0000"/>
                </a:solidFill>
                <a:latin typeface="Segoe UI Black" panose="020B0A02040204020203" pitchFamily="34" charset="0"/>
                <a:ea typeface="Segoe UI Black" panose="020B0A02040204020203" pitchFamily="34" charset="0"/>
                <a:hlinkClick r:id="rId2">
                  <a:extLst>
                    <a:ext uri="{A12FA001-AC4F-418D-AE19-62706E023703}">
                      <ahyp:hlinkClr xmlns:ahyp="http://schemas.microsoft.com/office/drawing/2018/hyperlinkcolor" val="tx"/>
                    </a:ext>
                  </a:extLst>
                </a:hlinkClick>
              </a:rPr>
              <a:t>puglia-prevenzione@inail.it</a:t>
            </a:r>
            <a:br>
              <a:rPr lang="it-IT" sz="3300" dirty="0">
                <a:solidFill>
                  <a:srgbClr val="FF0000"/>
                </a:solidFill>
                <a:latin typeface="Segoe UI Black" panose="020B0A02040204020203" pitchFamily="34" charset="0"/>
                <a:ea typeface="Segoe UI Black" panose="020B0A02040204020203" pitchFamily="34" charset="0"/>
              </a:rPr>
            </a:br>
            <a:endParaRPr lang="it-IT" sz="3300" dirty="0">
              <a:solidFill>
                <a:srgbClr val="FF0000"/>
              </a:solidFill>
              <a:latin typeface="Segoe UI Black" panose="020B0A02040204020203" pitchFamily="34" charset="0"/>
              <a:ea typeface="Segoe UI Black" panose="020B0A02040204020203" pitchFamily="34" charset="0"/>
            </a:endParaRPr>
          </a:p>
        </p:txBody>
      </p:sp>
      <p:pic>
        <p:nvPicPr>
          <p:cNvPr id="3" name="Immagine 2">
            <a:extLst>
              <a:ext uri="{FF2B5EF4-FFF2-40B4-BE49-F238E27FC236}">
                <a16:creationId xmlns:a16="http://schemas.microsoft.com/office/drawing/2014/main" id="{4F977759-98E2-1B41-401C-EF2DA2DA8F8A}"/>
              </a:ext>
            </a:extLst>
          </p:cNvPr>
          <p:cNvPicPr>
            <a:picLocks noChangeAspect="1"/>
          </p:cNvPicPr>
          <p:nvPr/>
        </p:nvPicPr>
        <p:blipFill>
          <a:blip r:embed="rId3"/>
          <a:stretch>
            <a:fillRect/>
          </a:stretch>
        </p:blipFill>
        <p:spPr>
          <a:xfrm>
            <a:off x="-1" y="-35169"/>
            <a:ext cx="12192000" cy="3176067"/>
          </a:xfrm>
          <a:prstGeom prst="rect">
            <a:avLst/>
          </a:prstGeom>
        </p:spPr>
      </p:pic>
      <p:sp>
        <p:nvSpPr>
          <p:cNvPr id="5" name="CasellaDiTesto 4">
            <a:extLst>
              <a:ext uri="{FF2B5EF4-FFF2-40B4-BE49-F238E27FC236}">
                <a16:creationId xmlns:a16="http://schemas.microsoft.com/office/drawing/2014/main" id="{3B36671C-85DB-C8E3-3844-3B0C9AAD17C7}"/>
              </a:ext>
            </a:extLst>
          </p:cNvPr>
          <p:cNvSpPr txBox="1"/>
          <p:nvPr/>
        </p:nvSpPr>
        <p:spPr>
          <a:xfrm>
            <a:off x="87923" y="362635"/>
            <a:ext cx="11175023" cy="553998"/>
          </a:xfrm>
          <a:prstGeom prst="rect">
            <a:avLst/>
          </a:prstGeom>
          <a:noFill/>
        </p:spPr>
        <p:txBody>
          <a:bodyPr wrap="square">
            <a:spAutoFit/>
          </a:bodyPr>
          <a:lstStyle/>
          <a:p>
            <a:pPr algn="ctr"/>
            <a:r>
              <a:rPr lang="it-IT" sz="3000" b="1" dirty="0">
                <a:ln>
                  <a:solidFill>
                    <a:schemeClr val="bg1"/>
                  </a:solidFill>
                </a:ln>
                <a:solidFill>
                  <a:srgbClr val="002060"/>
                </a:solidFill>
                <a:latin typeface="Broadway" panose="04040905080B02020502" pitchFamily="82" charset="0"/>
              </a:rPr>
              <a:t>Informazioni e chiarimenti</a:t>
            </a:r>
            <a:endParaRPr lang="it-IT" sz="3000" dirty="0"/>
          </a:p>
        </p:txBody>
      </p:sp>
      <p:pic>
        <p:nvPicPr>
          <p:cNvPr id="1026" name="Immagine 4">
            <a:extLst>
              <a:ext uri="{FF2B5EF4-FFF2-40B4-BE49-F238E27FC236}">
                <a16:creationId xmlns:a16="http://schemas.microsoft.com/office/drawing/2014/main" id="{607CB8D3-1224-F314-EEB3-A1DF4C48DD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5484" y="4617539"/>
            <a:ext cx="1269023" cy="664162"/>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magine 1">
            <a:extLst>
              <a:ext uri="{FF2B5EF4-FFF2-40B4-BE49-F238E27FC236}">
                <a16:creationId xmlns:a16="http://schemas.microsoft.com/office/drawing/2014/main" id="{55329979-1D7B-BA91-ED0D-8F83AEEAF8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672" y="5401208"/>
            <a:ext cx="1051535" cy="78865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490160FA-D38F-40ED-DAB2-6DD826221881}"/>
              </a:ext>
            </a:extLst>
          </p:cNvPr>
          <p:cNvSpPr txBox="1"/>
          <p:nvPr/>
        </p:nvSpPr>
        <p:spPr>
          <a:xfrm>
            <a:off x="3557222" y="4470799"/>
            <a:ext cx="6369294" cy="664028"/>
          </a:xfrm>
          <a:prstGeom prst="rect">
            <a:avLst/>
          </a:prstGeom>
          <a:noFill/>
        </p:spPr>
        <p:txBody>
          <a:bodyPr wrap="square">
            <a:spAutoFit/>
          </a:bodyPr>
          <a:lstStyle/>
          <a:p>
            <a:pPr algn="l">
              <a:lnSpc>
                <a:spcPct val="200000"/>
              </a:lnSpc>
              <a:spcAft>
                <a:spcPts val="1200"/>
              </a:spcAft>
            </a:pPr>
            <a:r>
              <a:rPr lang="it-IT" sz="2200" dirty="0">
                <a:solidFill>
                  <a:srgbClr val="002060"/>
                </a:solidFill>
                <a:effectLst/>
                <a:latin typeface="Segoe UI Black" panose="020B0A02040204020203" pitchFamily="34" charset="0"/>
                <a:ea typeface="Segoe UI Black" panose="020B0A02040204020203" pitchFamily="34" charset="0"/>
              </a:rPr>
              <a:t>Dal palcoscenico a scuola di prevenzione</a:t>
            </a:r>
            <a:endParaRPr lang="it-IT" sz="2200" dirty="0">
              <a:solidFill>
                <a:srgbClr val="002060"/>
              </a:solidFill>
              <a:effectLst/>
              <a:latin typeface="Segoe UI Black" panose="020B0A02040204020203" pitchFamily="34" charset="0"/>
              <a:ea typeface="Segoe UI Black" panose="020B0A02040204020203" pitchFamily="34" charset="0"/>
              <a:cs typeface="Times New Roman" panose="02020603050405020304" pitchFamily="18" charset="0"/>
            </a:endParaRPr>
          </a:p>
        </p:txBody>
      </p:sp>
      <p:sp>
        <p:nvSpPr>
          <p:cNvPr id="9" name="CasellaDiTesto 8">
            <a:extLst>
              <a:ext uri="{FF2B5EF4-FFF2-40B4-BE49-F238E27FC236}">
                <a16:creationId xmlns:a16="http://schemas.microsoft.com/office/drawing/2014/main" id="{6C2313CC-5C45-AC57-356E-C0546C0D3E44}"/>
              </a:ext>
            </a:extLst>
          </p:cNvPr>
          <p:cNvSpPr txBox="1"/>
          <p:nvPr/>
        </p:nvSpPr>
        <p:spPr>
          <a:xfrm>
            <a:off x="3534507" y="5610867"/>
            <a:ext cx="6097464" cy="430887"/>
          </a:xfrm>
          <a:prstGeom prst="rect">
            <a:avLst/>
          </a:prstGeom>
          <a:noFill/>
        </p:spPr>
        <p:txBody>
          <a:bodyPr wrap="square">
            <a:spAutoFit/>
          </a:bodyPr>
          <a:lstStyle/>
          <a:p>
            <a:r>
              <a:rPr lang="it-IT" sz="2200" dirty="0">
                <a:solidFill>
                  <a:srgbClr val="002060"/>
                </a:solidFill>
                <a:latin typeface="Segoe UI Black" panose="020B0A02040204020203" pitchFamily="34" charset="0"/>
                <a:ea typeface="Segoe UI Black" panose="020B0A02040204020203" pitchFamily="34" charset="0"/>
              </a:rPr>
              <a:t>S</a:t>
            </a:r>
            <a:r>
              <a:rPr lang="it-IT" sz="2200" dirty="0">
                <a:solidFill>
                  <a:srgbClr val="002060"/>
                </a:solidFill>
                <a:effectLst/>
                <a:latin typeface="Segoe UI Black" panose="020B0A02040204020203" pitchFamily="34" charset="0"/>
                <a:ea typeface="Segoe UI Black" panose="020B0A02040204020203" pitchFamily="34" charset="0"/>
              </a:rPr>
              <a:t>cuola di prevenzione</a:t>
            </a:r>
            <a:endParaRPr lang="it-IT" sz="2200" dirty="0"/>
          </a:p>
        </p:txBody>
      </p:sp>
      <p:sp>
        <p:nvSpPr>
          <p:cNvPr id="11" name="CasellaDiTesto 10">
            <a:extLst>
              <a:ext uri="{FF2B5EF4-FFF2-40B4-BE49-F238E27FC236}">
                <a16:creationId xmlns:a16="http://schemas.microsoft.com/office/drawing/2014/main" id="{49811E5C-0690-5BD9-90B1-F10211B18556}"/>
              </a:ext>
            </a:extLst>
          </p:cNvPr>
          <p:cNvSpPr txBox="1"/>
          <p:nvPr/>
        </p:nvSpPr>
        <p:spPr>
          <a:xfrm>
            <a:off x="3047266" y="6237252"/>
            <a:ext cx="6097464" cy="553998"/>
          </a:xfrm>
          <a:prstGeom prst="rect">
            <a:avLst/>
          </a:prstGeom>
          <a:noFill/>
        </p:spPr>
        <p:txBody>
          <a:bodyPr wrap="square">
            <a:spAutoFit/>
          </a:bodyPr>
          <a:lstStyle/>
          <a:p>
            <a:pPr algn="ctr"/>
            <a:r>
              <a:rPr lang="it-IT" sz="3000" dirty="0">
                <a:solidFill>
                  <a:srgbClr val="FF0000"/>
                </a:solidFill>
                <a:effectLst/>
                <a:latin typeface="Segoe UI Black" panose="020B0A02040204020203" pitchFamily="34" charset="0"/>
                <a:ea typeface="Segoe UI Black" panose="020B0A02040204020203" pitchFamily="34" charset="0"/>
              </a:rPr>
              <a:t>www.scuoladiprevenzione.it</a:t>
            </a:r>
            <a:endParaRPr lang="it-IT" sz="3000" dirty="0">
              <a:solidFill>
                <a:srgbClr val="FF0000"/>
              </a:solidFill>
            </a:endParaRPr>
          </a:p>
        </p:txBody>
      </p:sp>
    </p:spTree>
    <p:extLst>
      <p:ext uri="{BB962C8B-B14F-4D97-AF65-F5344CB8AC3E}">
        <p14:creationId xmlns:p14="http://schemas.microsoft.com/office/powerpoint/2010/main" val="708545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7BADF50-3B86-3A18-029E-24CCCBE2FCE1}"/>
              </a:ext>
            </a:extLst>
          </p:cNvPr>
          <p:cNvPicPr>
            <a:picLocks noChangeAspect="1"/>
          </p:cNvPicPr>
          <p:nvPr/>
        </p:nvPicPr>
        <p:blipFill>
          <a:blip r:embed="rId2"/>
          <a:stretch>
            <a:fillRect/>
          </a:stretch>
        </p:blipFill>
        <p:spPr>
          <a:xfrm>
            <a:off x="-1" y="-35169"/>
            <a:ext cx="12192000" cy="3176067"/>
          </a:xfrm>
          <a:prstGeom prst="rect">
            <a:avLst/>
          </a:prstGeom>
        </p:spPr>
      </p:pic>
      <p:sp>
        <p:nvSpPr>
          <p:cNvPr id="2" name="Titolo 1">
            <a:extLst>
              <a:ext uri="{FF2B5EF4-FFF2-40B4-BE49-F238E27FC236}">
                <a16:creationId xmlns:a16="http://schemas.microsoft.com/office/drawing/2014/main" id="{2D9B4EB9-F98F-1B0B-0626-076781CCF519}"/>
              </a:ext>
            </a:extLst>
          </p:cNvPr>
          <p:cNvSpPr>
            <a:spLocks noGrp="1"/>
          </p:cNvSpPr>
          <p:nvPr>
            <p:ph type="title"/>
          </p:nvPr>
        </p:nvSpPr>
        <p:spPr>
          <a:xfrm>
            <a:off x="-1" y="2593730"/>
            <a:ext cx="12191999" cy="4193562"/>
          </a:xfrm>
        </p:spPr>
        <p:txBody>
          <a:bodyPr>
            <a:normAutofit fontScale="90000"/>
          </a:bodyPr>
          <a:lstStyle/>
          <a:p>
            <a:pPr algn="ctr">
              <a:lnSpc>
                <a:spcPct val="150000"/>
              </a:lnSpc>
            </a:pPr>
            <a:br>
              <a:rPr lang="it-IT" sz="3200" dirty="0">
                <a:solidFill>
                  <a:srgbClr val="FF0000"/>
                </a:solidFill>
                <a:latin typeface="Broadway" panose="04040905080B02020502" pitchFamily="82" charset="0"/>
              </a:rPr>
            </a:br>
            <a:r>
              <a:rPr lang="it-IT" sz="3300" dirty="0">
                <a:solidFill>
                  <a:srgbClr val="002060"/>
                </a:solidFill>
                <a:latin typeface="Segoe UI Black" panose="020B0A02040204020203" pitchFamily="34" charset="0"/>
                <a:ea typeface="Segoe UI Black" panose="020B0A02040204020203" pitchFamily="34" charset="0"/>
              </a:rPr>
              <a:t>Iniziativa destinata agli</a:t>
            </a:r>
            <a:br>
              <a:rPr lang="it-IT" sz="3300" dirty="0">
                <a:solidFill>
                  <a:srgbClr val="002060"/>
                </a:solidFill>
                <a:latin typeface="Segoe UI Black" panose="020B0A02040204020203" pitchFamily="34" charset="0"/>
                <a:ea typeface="Segoe UI Black" panose="020B0A02040204020203" pitchFamily="34" charset="0"/>
              </a:rPr>
            </a:br>
            <a:r>
              <a:rPr lang="it-IT" sz="3300" dirty="0">
                <a:solidFill>
                  <a:srgbClr val="FF0000"/>
                </a:solidFill>
                <a:latin typeface="Segoe UI Black" panose="020B0A02040204020203" pitchFamily="34" charset="0"/>
                <a:ea typeface="Segoe UI Black" panose="020B0A02040204020203" pitchFamily="34" charset="0"/>
              </a:rPr>
              <a:t>studenti</a:t>
            </a:r>
            <a:r>
              <a:rPr lang="it-IT" sz="3300" dirty="0">
                <a:solidFill>
                  <a:srgbClr val="002060"/>
                </a:solidFill>
                <a:latin typeface="Segoe UI Black" panose="020B0A02040204020203" pitchFamily="34" charset="0"/>
                <a:ea typeface="Segoe UI Black" panose="020B0A02040204020203" pitchFamily="34" charset="0"/>
              </a:rPr>
              <a:t> delle </a:t>
            </a:r>
            <a:r>
              <a:rPr lang="it-IT" sz="3300" dirty="0">
                <a:solidFill>
                  <a:srgbClr val="FF0000"/>
                </a:solidFill>
                <a:latin typeface="Segoe UI Black" panose="020B0A02040204020203" pitchFamily="34" charset="0"/>
                <a:ea typeface="Segoe UI Black" panose="020B0A02040204020203" pitchFamily="34" charset="0"/>
              </a:rPr>
              <a:t>Scuole secondarie di Secondo grado</a:t>
            </a:r>
            <a:br>
              <a:rPr lang="it-IT" sz="3300" dirty="0">
                <a:solidFill>
                  <a:srgbClr val="002060"/>
                </a:solidFill>
                <a:latin typeface="Segoe UI Black" panose="020B0A02040204020203" pitchFamily="34" charset="0"/>
                <a:ea typeface="Segoe UI Black" panose="020B0A02040204020203" pitchFamily="34" charset="0"/>
              </a:rPr>
            </a:br>
            <a:r>
              <a:rPr lang="it-IT" sz="3300" dirty="0">
                <a:solidFill>
                  <a:srgbClr val="002060"/>
                </a:solidFill>
                <a:latin typeface="Segoe UI Black" panose="020B0A02040204020203" pitchFamily="34" charset="0"/>
                <a:ea typeface="Segoe UI Black" panose="020B0A02040204020203" pitchFamily="34" charset="0"/>
              </a:rPr>
              <a:t>che attraverso i linguaggi del </a:t>
            </a:r>
            <a:r>
              <a:rPr lang="it-IT" sz="3300" dirty="0">
                <a:solidFill>
                  <a:srgbClr val="FF0000"/>
                </a:solidFill>
                <a:latin typeface="Segoe UI Black" panose="020B0A02040204020203" pitchFamily="34" charset="0"/>
                <a:ea typeface="Segoe UI Black" panose="020B0A02040204020203" pitchFamily="34" charset="0"/>
              </a:rPr>
              <a:t>cinema</a:t>
            </a:r>
            <a:r>
              <a:rPr lang="it-IT" sz="3300" dirty="0">
                <a:solidFill>
                  <a:srgbClr val="002060"/>
                </a:solidFill>
                <a:latin typeface="Segoe UI Black" panose="020B0A02040204020203" pitchFamily="34" charset="0"/>
                <a:ea typeface="Segoe UI Black" panose="020B0A02040204020203" pitchFamily="34" charset="0"/>
              </a:rPr>
              <a:t> e del </a:t>
            </a:r>
            <a:r>
              <a:rPr lang="it-IT" sz="3300" dirty="0">
                <a:solidFill>
                  <a:srgbClr val="FF0000"/>
                </a:solidFill>
                <a:latin typeface="Segoe UI Black" panose="020B0A02040204020203" pitchFamily="34" charset="0"/>
                <a:ea typeface="Segoe UI Black" panose="020B0A02040204020203" pitchFamily="34" charset="0"/>
              </a:rPr>
              <a:t>teatro</a:t>
            </a:r>
            <a:r>
              <a:rPr lang="it-IT" sz="3300" dirty="0">
                <a:solidFill>
                  <a:srgbClr val="002060"/>
                </a:solidFill>
                <a:latin typeface="Segoe UI Black" panose="020B0A02040204020203" pitchFamily="34" charset="0"/>
                <a:ea typeface="Segoe UI Black" panose="020B0A02040204020203" pitchFamily="34" charset="0"/>
              </a:rPr>
              <a:t> mira a sensibilizzarli sui temi della </a:t>
            </a:r>
            <a:r>
              <a:rPr lang="it-IT" sz="3300" dirty="0">
                <a:solidFill>
                  <a:srgbClr val="FF0000"/>
                </a:solidFill>
                <a:latin typeface="Segoe UI Black" panose="020B0A02040204020203" pitchFamily="34" charset="0"/>
                <a:ea typeface="Segoe UI Black" panose="020B0A02040204020203" pitchFamily="34" charset="0"/>
              </a:rPr>
              <a:t>salute</a:t>
            </a:r>
            <a:r>
              <a:rPr lang="it-IT" sz="3300" dirty="0">
                <a:solidFill>
                  <a:srgbClr val="002060"/>
                </a:solidFill>
                <a:latin typeface="Segoe UI Black" panose="020B0A02040204020203" pitchFamily="34" charset="0"/>
                <a:ea typeface="Segoe UI Black" panose="020B0A02040204020203" pitchFamily="34" charset="0"/>
              </a:rPr>
              <a:t> e della </a:t>
            </a:r>
            <a:r>
              <a:rPr lang="it-IT" sz="3300" dirty="0">
                <a:solidFill>
                  <a:srgbClr val="FF0000"/>
                </a:solidFill>
                <a:latin typeface="Segoe UI Black" panose="020B0A02040204020203" pitchFamily="34" charset="0"/>
                <a:ea typeface="Segoe UI Black" panose="020B0A02040204020203" pitchFamily="34" charset="0"/>
              </a:rPr>
              <a:t>sicurezza sul lavoro.</a:t>
            </a:r>
            <a:br>
              <a:rPr lang="it-IT" sz="3300" dirty="0">
                <a:solidFill>
                  <a:srgbClr val="FF0000"/>
                </a:solidFill>
                <a:latin typeface="Segoe UI Black" panose="020B0A02040204020203" pitchFamily="34" charset="0"/>
                <a:ea typeface="Segoe UI Black" panose="020B0A02040204020203" pitchFamily="34" charset="0"/>
              </a:rPr>
            </a:br>
            <a:r>
              <a:rPr lang="it-IT" sz="3300" dirty="0">
                <a:solidFill>
                  <a:srgbClr val="002060"/>
                </a:solidFill>
                <a:latin typeface="Segoe UI Black" panose="020B0A02040204020203" pitchFamily="34" charset="0"/>
                <a:ea typeface="Segoe UI Black" panose="020B0A02040204020203" pitchFamily="34" charset="0"/>
              </a:rPr>
              <a:t>La partecipazione è gratuita.</a:t>
            </a:r>
            <a:br>
              <a:rPr lang="it-IT" sz="3300" dirty="0">
                <a:solidFill>
                  <a:srgbClr val="FF0000"/>
                </a:solidFill>
                <a:latin typeface="Segoe UI Black" panose="020B0A02040204020203" pitchFamily="34" charset="0"/>
                <a:ea typeface="Segoe UI Black" panose="020B0A02040204020203" pitchFamily="34" charset="0"/>
              </a:rPr>
            </a:br>
            <a:br>
              <a:rPr lang="it-IT" sz="3000" dirty="0">
                <a:solidFill>
                  <a:srgbClr val="FF0000"/>
                </a:solidFill>
                <a:latin typeface="Broadway" panose="04040905080B02020502" pitchFamily="82" charset="0"/>
              </a:rPr>
            </a:br>
            <a:endParaRPr lang="it-IT" sz="3000" dirty="0">
              <a:solidFill>
                <a:srgbClr val="FF0000"/>
              </a:solidFill>
              <a:latin typeface="Broadway" panose="04040905080B02020502" pitchFamily="82" charset="0"/>
            </a:endParaRPr>
          </a:p>
        </p:txBody>
      </p:sp>
      <p:sp>
        <p:nvSpPr>
          <p:cNvPr id="6" name="CasellaDiTesto 5">
            <a:extLst>
              <a:ext uri="{FF2B5EF4-FFF2-40B4-BE49-F238E27FC236}">
                <a16:creationId xmlns:a16="http://schemas.microsoft.com/office/drawing/2014/main" id="{817C67CA-FE5C-3283-E153-8FF44C891C65}"/>
              </a:ext>
            </a:extLst>
          </p:cNvPr>
          <p:cNvSpPr txBox="1"/>
          <p:nvPr/>
        </p:nvSpPr>
        <p:spPr>
          <a:xfrm>
            <a:off x="483577" y="380219"/>
            <a:ext cx="11175023" cy="553998"/>
          </a:xfrm>
          <a:prstGeom prst="rect">
            <a:avLst/>
          </a:prstGeom>
          <a:noFill/>
        </p:spPr>
        <p:txBody>
          <a:bodyPr wrap="square">
            <a:spAutoFit/>
          </a:bodyPr>
          <a:lstStyle/>
          <a:p>
            <a:pPr algn="ctr"/>
            <a:r>
              <a:rPr lang="it-IT" sz="3000" b="1" dirty="0">
                <a:ln>
                  <a:solidFill>
                    <a:schemeClr val="bg1"/>
                  </a:solidFill>
                </a:ln>
                <a:solidFill>
                  <a:srgbClr val="002060"/>
                </a:solidFill>
                <a:latin typeface="Broadway" panose="04040905080B02020502" pitchFamily="82" charset="0"/>
              </a:rPr>
              <a:t>Dal palcoscenico alla realtà @ scuola di prevenzione</a:t>
            </a:r>
            <a:endParaRPr lang="it-IT" sz="3000" dirty="0"/>
          </a:p>
        </p:txBody>
      </p:sp>
    </p:spTree>
    <p:extLst>
      <p:ext uri="{BB962C8B-B14F-4D97-AF65-F5344CB8AC3E}">
        <p14:creationId xmlns:p14="http://schemas.microsoft.com/office/powerpoint/2010/main" val="2589435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9B4EB9-F98F-1B0B-0626-076781CCF519}"/>
              </a:ext>
            </a:extLst>
          </p:cNvPr>
          <p:cNvSpPr>
            <a:spLocks noGrp="1"/>
          </p:cNvSpPr>
          <p:nvPr>
            <p:ph type="title"/>
          </p:nvPr>
        </p:nvSpPr>
        <p:spPr>
          <a:xfrm>
            <a:off x="197826" y="2437511"/>
            <a:ext cx="11746523" cy="3042138"/>
          </a:xfrm>
        </p:spPr>
        <p:txBody>
          <a:bodyPr>
            <a:normAutofit/>
          </a:bodyPr>
          <a:lstStyle/>
          <a:p>
            <a:pPr algn="ctr">
              <a:lnSpc>
                <a:spcPct val="150000"/>
              </a:lnSpc>
            </a:pPr>
            <a:r>
              <a:rPr lang="it-IT" sz="3000" dirty="0">
                <a:solidFill>
                  <a:srgbClr val="002060"/>
                </a:solidFill>
                <a:latin typeface="Segoe UI Black" panose="020B0A02040204020203" pitchFamily="34" charset="0"/>
                <a:ea typeface="Segoe UI Black" panose="020B0A02040204020203" pitchFamily="34" charset="0"/>
              </a:rPr>
              <a:t>Il progetto è articolato in 2 fasi:</a:t>
            </a:r>
            <a:br>
              <a:rPr lang="it-IT" sz="3000" dirty="0">
                <a:solidFill>
                  <a:srgbClr val="002060"/>
                </a:solidFill>
                <a:latin typeface="Segoe UI Black" panose="020B0A02040204020203" pitchFamily="34" charset="0"/>
                <a:ea typeface="Segoe UI Black" panose="020B0A02040204020203" pitchFamily="34" charset="0"/>
              </a:rPr>
            </a:br>
            <a:r>
              <a:rPr lang="it-IT" sz="3000" dirty="0">
                <a:solidFill>
                  <a:srgbClr val="FF0000"/>
                </a:solidFill>
                <a:latin typeface="Segoe UI Black" panose="020B0A02040204020203" pitchFamily="34" charset="0"/>
                <a:ea typeface="Segoe UI Black" panose="020B0A02040204020203" pitchFamily="34" charset="0"/>
              </a:rPr>
              <a:t>-</a:t>
            </a:r>
            <a:r>
              <a:rPr lang="it-IT" sz="3000" dirty="0">
                <a:solidFill>
                  <a:srgbClr val="002060"/>
                </a:solidFill>
                <a:latin typeface="Segoe UI Black" panose="020B0A02040204020203" pitchFamily="34" charset="0"/>
                <a:ea typeface="Segoe UI Black" panose="020B0A02040204020203" pitchFamily="34" charset="0"/>
              </a:rPr>
              <a:t> </a:t>
            </a:r>
            <a:r>
              <a:rPr lang="it-IT" sz="3000" dirty="0">
                <a:solidFill>
                  <a:srgbClr val="FF0000"/>
                </a:solidFill>
                <a:latin typeface="Segoe UI Black" panose="020B0A02040204020203" pitchFamily="34" charset="0"/>
                <a:ea typeface="Segoe UI Black" panose="020B0A02040204020203" pitchFamily="34" charset="0"/>
              </a:rPr>
              <a:t>Formazione e informazione</a:t>
            </a:r>
            <a:br>
              <a:rPr lang="it-IT" sz="3000" dirty="0">
                <a:solidFill>
                  <a:srgbClr val="FF0000"/>
                </a:solidFill>
                <a:latin typeface="Segoe UI Black" panose="020B0A02040204020203" pitchFamily="34" charset="0"/>
                <a:ea typeface="Segoe UI Black" panose="020B0A02040204020203" pitchFamily="34" charset="0"/>
              </a:rPr>
            </a:br>
            <a:r>
              <a:rPr lang="it-IT" sz="3000" dirty="0">
                <a:solidFill>
                  <a:srgbClr val="FF0000"/>
                </a:solidFill>
                <a:latin typeface="Segoe UI Black" panose="020B0A02040204020203" pitchFamily="34" charset="0"/>
                <a:ea typeface="Segoe UI Black" panose="020B0A02040204020203" pitchFamily="34" charset="0"/>
              </a:rPr>
              <a:t>- Concorso</a:t>
            </a:r>
          </a:p>
        </p:txBody>
      </p:sp>
      <p:pic>
        <p:nvPicPr>
          <p:cNvPr id="3" name="Immagine 2">
            <a:extLst>
              <a:ext uri="{FF2B5EF4-FFF2-40B4-BE49-F238E27FC236}">
                <a16:creationId xmlns:a16="http://schemas.microsoft.com/office/drawing/2014/main" id="{DC180646-58FD-5240-5E71-3063D01A06DD}"/>
              </a:ext>
            </a:extLst>
          </p:cNvPr>
          <p:cNvPicPr>
            <a:picLocks noChangeAspect="1"/>
          </p:cNvPicPr>
          <p:nvPr/>
        </p:nvPicPr>
        <p:blipFill>
          <a:blip r:embed="rId2"/>
          <a:stretch>
            <a:fillRect/>
          </a:stretch>
        </p:blipFill>
        <p:spPr>
          <a:xfrm>
            <a:off x="-1" y="-70338"/>
            <a:ext cx="12192000" cy="3176067"/>
          </a:xfrm>
          <a:prstGeom prst="rect">
            <a:avLst/>
          </a:prstGeom>
        </p:spPr>
      </p:pic>
      <p:sp>
        <p:nvSpPr>
          <p:cNvPr id="5" name="CasellaDiTesto 4">
            <a:extLst>
              <a:ext uri="{FF2B5EF4-FFF2-40B4-BE49-F238E27FC236}">
                <a16:creationId xmlns:a16="http://schemas.microsoft.com/office/drawing/2014/main" id="{1392B446-1E2A-B7B4-0ED7-4047534E4E8A}"/>
              </a:ext>
            </a:extLst>
          </p:cNvPr>
          <p:cNvSpPr txBox="1"/>
          <p:nvPr/>
        </p:nvSpPr>
        <p:spPr>
          <a:xfrm>
            <a:off x="0" y="352590"/>
            <a:ext cx="11175023" cy="553998"/>
          </a:xfrm>
          <a:prstGeom prst="rect">
            <a:avLst/>
          </a:prstGeom>
          <a:noFill/>
        </p:spPr>
        <p:txBody>
          <a:bodyPr wrap="square">
            <a:spAutoFit/>
          </a:bodyPr>
          <a:lstStyle/>
          <a:p>
            <a:pPr algn="ctr"/>
            <a:r>
              <a:rPr lang="it-IT" sz="3000" b="1" dirty="0">
                <a:ln>
                  <a:solidFill>
                    <a:schemeClr val="bg1"/>
                  </a:solidFill>
                </a:ln>
                <a:solidFill>
                  <a:srgbClr val="002060"/>
                </a:solidFill>
                <a:latin typeface="Broadway" panose="04040905080B02020502" pitchFamily="82" charset="0"/>
              </a:rPr>
              <a:t>Modalità di svolgimento</a:t>
            </a:r>
            <a:endParaRPr lang="it-IT" sz="3000" dirty="0"/>
          </a:p>
        </p:txBody>
      </p:sp>
    </p:spTree>
    <p:extLst>
      <p:ext uri="{BB962C8B-B14F-4D97-AF65-F5344CB8AC3E}">
        <p14:creationId xmlns:p14="http://schemas.microsoft.com/office/powerpoint/2010/main" val="248645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9B4EB9-F98F-1B0B-0626-076781CCF519}"/>
              </a:ext>
            </a:extLst>
          </p:cNvPr>
          <p:cNvSpPr>
            <a:spLocks noGrp="1"/>
          </p:cNvSpPr>
          <p:nvPr>
            <p:ph type="title"/>
          </p:nvPr>
        </p:nvSpPr>
        <p:spPr>
          <a:xfrm>
            <a:off x="197826" y="4127786"/>
            <a:ext cx="11746523" cy="1459523"/>
          </a:xfrm>
        </p:spPr>
        <p:txBody>
          <a:bodyPr>
            <a:noAutofit/>
          </a:bodyPr>
          <a:lstStyle/>
          <a:p>
            <a:pPr algn="ctr">
              <a:lnSpc>
                <a:spcPct val="150000"/>
              </a:lnSpc>
            </a:pPr>
            <a:r>
              <a:rPr lang="it-IT" sz="3000" dirty="0">
                <a:solidFill>
                  <a:srgbClr val="FF0000"/>
                </a:solidFill>
                <a:latin typeface="Segoe UI Black" panose="020B0A02040204020203" pitchFamily="34" charset="0"/>
                <a:ea typeface="Segoe UI Black" panose="020B0A02040204020203" pitchFamily="34" charset="0"/>
              </a:rPr>
              <a:t>1. Partecipazione allo spettacolo Vite spezzate</a:t>
            </a:r>
            <a:br>
              <a:rPr lang="it-IT" sz="3000" dirty="0">
                <a:solidFill>
                  <a:srgbClr val="FF0000"/>
                </a:solidFill>
                <a:latin typeface="Segoe UI Black" panose="020B0A02040204020203" pitchFamily="34" charset="0"/>
                <a:ea typeface="Segoe UI Black" panose="020B0A02040204020203" pitchFamily="34" charset="0"/>
              </a:rPr>
            </a:br>
            <a:r>
              <a:rPr lang="it-IT" sz="2000" dirty="0">
                <a:solidFill>
                  <a:srgbClr val="002060"/>
                </a:solidFill>
                <a:latin typeface="Segoe UI Black" panose="020B0A02040204020203" pitchFamily="34" charset="0"/>
                <a:ea typeface="Segoe UI Black" panose="020B0A02040204020203" pitchFamily="34" charset="0"/>
              </a:rPr>
              <a:t>entro febbraio 2024 tutti gli studenti assisteranno alla </a:t>
            </a:r>
            <a:r>
              <a:rPr lang="it-IT" sz="2000" dirty="0" err="1">
                <a:solidFill>
                  <a:srgbClr val="002060"/>
                </a:solidFill>
                <a:latin typeface="Segoe UI Black" panose="020B0A02040204020203" pitchFamily="34" charset="0"/>
                <a:ea typeface="Segoe UI Black" panose="020B0A02040204020203" pitchFamily="34" charset="0"/>
              </a:rPr>
              <a:t>piéce</a:t>
            </a:r>
            <a:r>
              <a:rPr lang="it-IT" sz="2000" dirty="0">
                <a:solidFill>
                  <a:srgbClr val="002060"/>
                </a:solidFill>
                <a:latin typeface="Segoe UI Black" panose="020B0A02040204020203" pitchFamily="34" charset="0"/>
                <a:ea typeface="Segoe UI Black" panose="020B0A02040204020203" pitchFamily="34" charset="0"/>
              </a:rPr>
              <a:t> teatrale che narra la storia di infortuni mortali accaduti in Puglia. </a:t>
            </a:r>
            <a:br>
              <a:rPr lang="it-IT" sz="2000" dirty="0">
                <a:solidFill>
                  <a:srgbClr val="002060"/>
                </a:solidFill>
                <a:latin typeface="Segoe UI Black" panose="020B0A02040204020203" pitchFamily="34" charset="0"/>
                <a:ea typeface="Segoe UI Black" panose="020B0A02040204020203" pitchFamily="34" charset="0"/>
              </a:rPr>
            </a:br>
            <a:r>
              <a:rPr lang="it-IT" sz="2000" dirty="0">
                <a:solidFill>
                  <a:srgbClr val="002060"/>
                </a:solidFill>
                <a:latin typeface="Segoe UI Black" panose="020B0A02040204020203" pitchFamily="34" charset="0"/>
                <a:ea typeface="Segoe UI Black" panose="020B0A02040204020203" pitchFamily="34" charset="0"/>
              </a:rPr>
              <a:t>Sarà garantito il trasporto per studenti e docenti referenti.</a:t>
            </a:r>
            <a:br>
              <a:rPr lang="it-IT" sz="3000" dirty="0">
                <a:solidFill>
                  <a:srgbClr val="FF0000"/>
                </a:solidFill>
                <a:latin typeface="Segoe UI Black" panose="020B0A02040204020203" pitchFamily="34" charset="0"/>
                <a:ea typeface="Segoe UI Black" panose="020B0A02040204020203" pitchFamily="34" charset="0"/>
              </a:rPr>
            </a:br>
            <a:r>
              <a:rPr lang="it-IT" sz="3000" dirty="0">
                <a:solidFill>
                  <a:srgbClr val="FF0000"/>
                </a:solidFill>
                <a:latin typeface="Segoe UI Black" panose="020B0A02040204020203" pitchFamily="34" charset="0"/>
                <a:ea typeface="Segoe UI Black" panose="020B0A02040204020203" pitchFamily="34" charset="0"/>
              </a:rPr>
              <a:t>2. Formazione on line </a:t>
            </a:r>
            <a:r>
              <a:rPr lang="it-IT" sz="3000" dirty="0">
                <a:solidFill>
                  <a:srgbClr val="002060"/>
                </a:solidFill>
                <a:latin typeface="Segoe UI Black" panose="020B0A02040204020203" pitchFamily="34" charset="0"/>
                <a:ea typeface="Segoe UI Black" panose="020B0A02040204020203" pitchFamily="34" charset="0"/>
                <a:hlinkClick r:id="rId2">
                  <a:extLst>
                    <a:ext uri="{A12FA001-AC4F-418D-AE19-62706E023703}">
                      <ahyp:hlinkClr xmlns:ahyp="http://schemas.microsoft.com/office/drawing/2018/hyperlinkcolor" val="tx"/>
                    </a:ext>
                  </a:extLst>
                </a:hlinkClick>
              </a:rPr>
              <a:t>www.scuoladiprevenzione.it</a:t>
            </a:r>
            <a:br>
              <a:rPr lang="it-IT" sz="3000" dirty="0">
                <a:solidFill>
                  <a:srgbClr val="FF0000"/>
                </a:solidFill>
                <a:latin typeface="Verdana" panose="020B0604030504040204" pitchFamily="34" charset="0"/>
                <a:ea typeface="Verdana" panose="020B0604030504040204" pitchFamily="34" charset="0"/>
              </a:rPr>
            </a:br>
            <a:endParaRPr lang="it-IT" sz="3000" dirty="0">
              <a:solidFill>
                <a:srgbClr val="FF0000"/>
              </a:solidFill>
              <a:latin typeface="Verdana" panose="020B0604030504040204" pitchFamily="34" charset="0"/>
              <a:ea typeface="Verdana" panose="020B0604030504040204" pitchFamily="34" charset="0"/>
            </a:endParaRPr>
          </a:p>
        </p:txBody>
      </p:sp>
      <p:pic>
        <p:nvPicPr>
          <p:cNvPr id="3" name="Immagine 2">
            <a:extLst>
              <a:ext uri="{FF2B5EF4-FFF2-40B4-BE49-F238E27FC236}">
                <a16:creationId xmlns:a16="http://schemas.microsoft.com/office/drawing/2014/main" id="{AC36D966-584B-370C-B5FC-DF07D67FC390}"/>
              </a:ext>
            </a:extLst>
          </p:cNvPr>
          <p:cNvPicPr>
            <a:picLocks noChangeAspect="1"/>
          </p:cNvPicPr>
          <p:nvPr/>
        </p:nvPicPr>
        <p:blipFill>
          <a:blip r:embed="rId3"/>
          <a:stretch>
            <a:fillRect/>
          </a:stretch>
        </p:blipFill>
        <p:spPr>
          <a:xfrm>
            <a:off x="-1" y="-35169"/>
            <a:ext cx="12192000" cy="3176067"/>
          </a:xfrm>
          <a:prstGeom prst="rect">
            <a:avLst/>
          </a:prstGeom>
        </p:spPr>
      </p:pic>
      <p:sp>
        <p:nvSpPr>
          <p:cNvPr id="6" name="CasellaDiTesto 5">
            <a:extLst>
              <a:ext uri="{FF2B5EF4-FFF2-40B4-BE49-F238E27FC236}">
                <a16:creationId xmlns:a16="http://schemas.microsoft.com/office/drawing/2014/main" id="{17AB3796-7CE2-CE06-840B-2D0F069AFDB7}"/>
              </a:ext>
            </a:extLst>
          </p:cNvPr>
          <p:cNvSpPr txBox="1"/>
          <p:nvPr/>
        </p:nvSpPr>
        <p:spPr>
          <a:xfrm>
            <a:off x="0" y="318673"/>
            <a:ext cx="11175023" cy="553998"/>
          </a:xfrm>
          <a:prstGeom prst="rect">
            <a:avLst/>
          </a:prstGeom>
          <a:noFill/>
        </p:spPr>
        <p:txBody>
          <a:bodyPr wrap="square">
            <a:spAutoFit/>
          </a:bodyPr>
          <a:lstStyle/>
          <a:p>
            <a:pPr algn="ctr"/>
            <a:r>
              <a:rPr lang="it-IT" sz="3000" b="1" dirty="0">
                <a:ln>
                  <a:solidFill>
                    <a:schemeClr val="bg1"/>
                  </a:solidFill>
                </a:ln>
                <a:solidFill>
                  <a:srgbClr val="002060"/>
                </a:solidFill>
                <a:latin typeface="Broadway" panose="04040905080B02020502" pitchFamily="82" charset="0"/>
              </a:rPr>
              <a:t>Formazione e informazione</a:t>
            </a:r>
            <a:endParaRPr lang="it-IT" sz="3000" dirty="0"/>
          </a:p>
        </p:txBody>
      </p:sp>
    </p:spTree>
    <p:extLst>
      <p:ext uri="{BB962C8B-B14F-4D97-AF65-F5344CB8AC3E}">
        <p14:creationId xmlns:p14="http://schemas.microsoft.com/office/powerpoint/2010/main" val="2915100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F6CF593-6AE9-A784-E87E-D3C07CED02ED}"/>
              </a:ext>
            </a:extLst>
          </p:cNvPr>
          <p:cNvPicPr>
            <a:picLocks noChangeAspect="1"/>
          </p:cNvPicPr>
          <p:nvPr/>
        </p:nvPicPr>
        <p:blipFill>
          <a:blip r:embed="rId2"/>
          <a:stretch>
            <a:fillRect/>
          </a:stretch>
        </p:blipFill>
        <p:spPr>
          <a:xfrm>
            <a:off x="-1" y="-35169"/>
            <a:ext cx="12192000" cy="3176067"/>
          </a:xfrm>
          <a:prstGeom prst="rect">
            <a:avLst/>
          </a:prstGeom>
        </p:spPr>
      </p:pic>
      <p:pic>
        <p:nvPicPr>
          <p:cNvPr id="5" name="Immagine 4" descr="Immagine che contiene testo, schermata, Pubblicità online, Sito Web&#10;&#10;Descrizione generata automaticamente">
            <a:extLst>
              <a:ext uri="{FF2B5EF4-FFF2-40B4-BE49-F238E27FC236}">
                <a16:creationId xmlns:a16="http://schemas.microsoft.com/office/drawing/2014/main" id="{281B2E3D-510B-4565-9C20-04571B425051}"/>
              </a:ext>
            </a:extLst>
          </p:cNvPr>
          <p:cNvPicPr>
            <a:picLocks noChangeAspect="1"/>
          </p:cNvPicPr>
          <p:nvPr/>
        </p:nvPicPr>
        <p:blipFill rotWithShape="1">
          <a:blip r:embed="rId3">
            <a:extLst>
              <a:ext uri="{28A0092B-C50C-407E-A947-70E740481C1C}">
                <a14:useLocalDpi xmlns:a14="http://schemas.microsoft.com/office/drawing/2010/main" val="0"/>
              </a:ext>
            </a:extLst>
          </a:blip>
          <a:srcRect b="37456"/>
          <a:stretch/>
        </p:blipFill>
        <p:spPr>
          <a:xfrm>
            <a:off x="85952" y="3140897"/>
            <a:ext cx="12009332" cy="3633815"/>
          </a:xfrm>
          <a:prstGeom prst="rect">
            <a:avLst/>
          </a:prstGeom>
        </p:spPr>
      </p:pic>
      <p:sp>
        <p:nvSpPr>
          <p:cNvPr id="6" name="CasellaDiTesto 5">
            <a:extLst>
              <a:ext uri="{FF2B5EF4-FFF2-40B4-BE49-F238E27FC236}">
                <a16:creationId xmlns:a16="http://schemas.microsoft.com/office/drawing/2014/main" id="{633CA6CC-B293-9185-C691-D6F2CBBC3C7C}"/>
              </a:ext>
            </a:extLst>
          </p:cNvPr>
          <p:cNvSpPr txBox="1"/>
          <p:nvPr/>
        </p:nvSpPr>
        <p:spPr>
          <a:xfrm>
            <a:off x="0" y="345050"/>
            <a:ext cx="11175023" cy="553998"/>
          </a:xfrm>
          <a:prstGeom prst="rect">
            <a:avLst/>
          </a:prstGeom>
          <a:noFill/>
        </p:spPr>
        <p:txBody>
          <a:bodyPr wrap="square">
            <a:spAutoFit/>
          </a:bodyPr>
          <a:lstStyle/>
          <a:p>
            <a:pPr algn="ctr"/>
            <a:r>
              <a:rPr lang="it-IT" sz="3000" b="1" dirty="0">
                <a:ln>
                  <a:solidFill>
                    <a:schemeClr val="bg1"/>
                  </a:solidFill>
                </a:ln>
                <a:solidFill>
                  <a:srgbClr val="002060"/>
                </a:solidFill>
                <a:latin typeface="Broadway" panose="04040905080B02020502" pitchFamily="82" charset="0"/>
              </a:rPr>
              <a:t>www.scuoladiprevenzione.it</a:t>
            </a:r>
            <a:endParaRPr lang="it-IT" sz="3000" dirty="0"/>
          </a:p>
        </p:txBody>
      </p:sp>
      <p:sp>
        <p:nvSpPr>
          <p:cNvPr id="7" name="Ovale 6">
            <a:extLst>
              <a:ext uri="{FF2B5EF4-FFF2-40B4-BE49-F238E27FC236}">
                <a16:creationId xmlns:a16="http://schemas.microsoft.com/office/drawing/2014/main" id="{A187E0EA-1D3A-FEFB-D889-6BC1DA0D4CD8}"/>
              </a:ext>
            </a:extLst>
          </p:cNvPr>
          <p:cNvSpPr/>
          <p:nvPr/>
        </p:nvSpPr>
        <p:spPr>
          <a:xfrm>
            <a:off x="2180491" y="4628093"/>
            <a:ext cx="8678007" cy="103415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18838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9B4EB9-F98F-1B0B-0626-076781CCF519}"/>
              </a:ext>
            </a:extLst>
          </p:cNvPr>
          <p:cNvSpPr>
            <a:spLocks noGrp="1"/>
          </p:cNvSpPr>
          <p:nvPr>
            <p:ph type="title"/>
          </p:nvPr>
        </p:nvSpPr>
        <p:spPr>
          <a:xfrm>
            <a:off x="90853" y="4756634"/>
            <a:ext cx="11746523" cy="1459523"/>
          </a:xfrm>
        </p:spPr>
        <p:txBody>
          <a:bodyPr>
            <a:noAutofit/>
          </a:bodyPr>
          <a:lstStyle/>
          <a:p>
            <a:pPr algn="ctr">
              <a:lnSpc>
                <a:spcPct val="124000"/>
              </a:lnSpc>
            </a:pPr>
            <a:r>
              <a:rPr lang="it-IT" sz="2700" dirty="0">
                <a:solidFill>
                  <a:srgbClr val="002060"/>
                </a:solidFill>
                <a:latin typeface="Segoe UI Black" panose="020B0A02040204020203" pitchFamily="34" charset="0"/>
                <a:ea typeface="Segoe UI Black" panose="020B0A02040204020203" pitchFamily="34" charset="0"/>
              </a:rPr>
              <a:t>1. Partecipazione allo spettacolo Vite spezzate – 1 ora </a:t>
            </a:r>
            <a:r>
              <a:rPr lang="it-IT" sz="2400" dirty="0">
                <a:solidFill>
                  <a:srgbClr val="002060"/>
                </a:solidFill>
                <a:latin typeface="Segoe UI Black" panose="020B0A02040204020203" pitchFamily="34" charset="0"/>
                <a:ea typeface="Segoe UI Black" panose="020B0A02040204020203" pitchFamily="34" charset="0"/>
              </a:rPr>
              <a:t>(I Teatri di Bari)</a:t>
            </a:r>
            <a:br>
              <a:rPr lang="it-IT" sz="2700" dirty="0">
                <a:solidFill>
                  <a:srgbClr val="002060"/>
                </a:solidFill>
                <a:latin typeface="Segoe UI Black" panose="020B0A02040204020203" pitchFamily="34" charset="0"/>
                <a:ea typeface="Segoe UI Black" panose="020B0A02040204020203" pitchFamily="34" charset="0"/>
              </a:rPr>
            </a:br>
            <a:r>
              <a:rPr lang="it-IT" sz="2700" dirty="0">
                <a:solidFill>
                  <a:srgbClr val="002060"/>
                </a:solidFill>
                <a:latin typeface="Segoe UI Black" panose="020B0A02040204020203" pitchFamily="34" charset="0"/>
                <a:ea typeface="Segoe UI Black" panose="020B0A02040204020203" pitchFamily="34" charset="0"/>
              </a:rPr>
              <a:t>2. Il fenomeno infortunistico e </a:t>
            </a:r>
            <a:r>
              <a:rPr lang="it-IT" sz="2700" dirty="0" err="1">
                <a:solidFill>
                  <a:srgbClr val="002060"/>
                </a:solidFill>
                <a:latin typeface="Segoe UI Black" panose="020B0A02040204020203" pitchFamily="34" charset="0"/>
                <a:ea typeface="Segoe UI Black" panose="020B0A02040204020203" pitchFamily="34" charset="0"/>
              </a:rPr>
              <a:t>tecnopatico</a:t>
            </a:r>
            <a:r>
              <a:rPr lang="it-IT" sz="2700" dirty="0">
                <a:solidFill>
                  <a:srgbClr val="002060"/>
                </a:solidFill>
                <a:latin typeface="Segoe UI Black" panose="020B0A02040204020203" pitchFamily="34" charset="0"/>
                <a:ea typeface="Segoe UI Black" panose="020B0A02040204020203" pitchFamily="34" charset="0"/>
              </a:rPr>
              <a:t> – 1 ora (Inail)</a:t>
            </a:r>
            <a:br>
              <a:rPr lang="it-IT" sz="2700" dirty="0">
                <a:solidFill>
                  <a:srgbClr val="002060"/>
                </a:solidFill>
                <a:latin typeface="Segoe UI Black" panose="020B0A02040204020203" pitchFamily="34" charset="0"/>
                <a:ea typeface="Segoe UI Black" panose="020B0A02040204020203" pitchFamily="34" charset="0"/>
              </a:rPr>
            </a:br>
            <a:r>
              <a:rPr lang="it-IT" sz="2700" dirty="0">
                <a:solidFill>
                  <a:srgbClr val="002060"/>
                </a:solidFill>
                <a:latin typeface="Segoe UI Black" panose="020B0A02040204020203" pitchFamily="34" charset="0"/>
                <a:ea typeface="Segoe UI Black" panose="020B0A02040204020203" pitchFamily="34" charset="0"/>
              </a:rPr>
              <a:t>3. rischi e prevenzione nel settore dello spettacolo – 2 ore (</a:t>
            </a:r>
            <a:r>
              <a:rPr lang="it-IT" sz="2700" dirty="0" err="1">
                <a:solidFill>
                  <a:srgbClr val="002060"/>
                </a:solidFill>
                <a:latin typeface="Segoe UI Black" panose="020B0A02040204020203" pitchFamily="34" charset="0"/>
                <a:ea typeface="Segoe UI Black" panose="020B0A02040204020203" pitchFamily="34" charset="0"/>
              </a:rPr>
              <a:t>Spesal</a:t>
            </a:r>
            <a:r>
              <a:rPr lang="it-IT" sz="2700" dirty="0">
                <a:solidFill>
                  <a:srgbClr val="002060"/>
                </a:solidFill>
                <a:latin typeface="Segoe UI Black" panose="020B0A02040204020203" pitchFamily="34" charset="0"/>
                <a:ea typeface="Segoe UI Black" panose="020B0A02040204020203" pitchFamily="34" charset="0"/>
              </a:rPr>
              <a:t>)</a:t>
            </a:r>
            <a:br>
              <a:rPr lang="it-IT" sz="2700" dirty="0">
                <a:solidFill>
                  <a:srgbClr val="002060"/>
                </a:solidFill>
                <a:latin typeface="Segoe UI Black" panose="020B0A02040204020203" pitchFamily="34" charset="0"/>
                <a:ea typeface="Segoe UI Black" panose="020B0A02040204020203" pitchFamily="34" charset="0"/>
              </a:rPr>
            </a:br>
            <a:r>
              <a:rPr lang="it-IT" sz="2700" dirty="0">
                <a:solidFill>
                  <a:srgbClr val="FF0000"/>
                </a:solidFill>
                <a:latin typeface="Segoe UI Black" panose="020B0A02040204020203" pitchFamily="34" charset="0"/>
                <a:ea typeface="Segoe UI Black" panose="020B0A02040204020203" pitchFamily="34" charset="0"/>
              </a:rPr>
              <a:t>totale </a:t>
            </a:r>
            <a:r>
              <a:rPr lang="it-IT" sz="2700" dirty="0" err="1">
                <a:solidFill>
                  <a:srgbClr val="FF0000"/>
                </a:solidFill>
                <a:latin typeface="Segoe UI Black" panose="020B0A02040204020203" pitchFamily="34" charset="0"/>
                <a:ea typeface="Segoe UI Black" panose="020B0A02040204020203" pitchFamily="34" charset="0"/>
              </a:rPr>
              <a:t>nn</a:t>
            </a:r>
            <a:r>
              <a:rPr lang="it-IT" sz="2700" dirty="0">
                <a:solidFill>
                  <a:srgbClr val="FF0000"/>
                </a:solidFill>
                <a:latin typeface="Segoe UI Black" panose="020B0A02040204020203" pitchFamily="34" charset="0"/>
                <a:ea typeface="Segoe UI Black" panose="020B0A02040204020203" pitchFamily="34" charset="0"/>
              </a:rPr>
              <a:t>. 4 ore</a:t>
            </a:r>
            <a:br>
              <a:rPr lang="it-IT" sz="1000" dirty="0">
                <a:solidFill>
                  <a:srgbClr val="FF0000"/>
                </a:solidFill>
                <a:latin typeface="Segoe UI Black" panose="020B0A02040204020203" pitchFamily="34" charset="0"/>
                <a:ea typeface="Segoe UI Black" panose="020B0A02040204020203" pitchFamily="34" charset="0"/>
              </a:rPr>
            </a:br>
            <a:br>
              <a:rPr lang="it-IT" sz="2700" dirty="0">
                <a:solidFill>
                  <a:srgbClr val="002060"/>
                </a:solidFill>
                <a:latin typeface="Segoe UI Black" panose="020B0A02040204020203" pitchFamily="34" charset="0"/>
                <a:ea typeface="Segoe UI Black" panose="020B0A02040204020203" pitchFamily="34" charset="0"/>
              </a:rPr>
            </a:br>
            <a:r>
              <a:rPr lang="it-IT" sz="2700" dirty="0">
                <a:solidFill>
                  <a:srgbClr val="002060"/>
                </a:solidFill>
                <a:latin typeface="Segoe UI Black" panose="020B0A02040204020203" pitchFamily="34" charset="0"/>
                <a:ea typeface="Segoe UI Black" panose="020B0A02040204020203" pitchFamily="34" charset="0"/>
              </a:rPr>
              <a:t>Le lezioni potranno essere svolte in presenza o in modalità remota a seconda delle esigenze e delle disponibilità degli Istituti</a:t>
            </a:r>
            <a:br>
              <a:rPr lang="it-IT" sz="2700" dirty="0">
                <a:solidFill>
                  <a:srgbClr val="002060"/>
                </a:solidFill>
                <a:latin typeface="Segoe UI Black" panose="020B0A02040204020203" pitchFamily="34" charset="0"/>
                <a:ea typeface="Segoe UI Black" panose="020B0A02040204020203" pitchFamily="34" charset="0"/>
              </a:rPr>
            </a:br>
            <a:br>
              <a:rPr lang="it-IT" sz="3000" dirty="0">
                <a:solidFill>
                  <a:srgbClr val="002060"/>
                </a:solidFill>
                <a:latin typeface="Segoe UI Black" panose="020B0A02040204020203" pitchFamily="34" charset="0"/>
                <a:ea typeface="Segoe UI Black" panose="020B0A02040204020203" pitchFamily="34" charset="0"/>
              </a:rPr>
            </a:br>
            <a:endParaRPr lang="it-IT" sz="3000" dirty="0">
              <a:solidFill>
                <a:srgbClr val="002060"/>
              </a:solidFill>
              <a:latin typeface="Segoe UI Black" panose="020B0A02040204020203" pitchFamily="34" charset="0"/>
              <a:ea typeface="Segoe UI Black" panose="020B0A02040204020203" pitchFamily="34" charset="0"/>
            </a:endParaRPr>
          </a:p>
        </p:txBody>
      </p:sp>
      <p:pic>
        <p:nvPicPr>
          <p:cNvPr id="3" name="Immagine 2">
            <a:extLst>
              <a:ext uri="{FF2B5EF4-FFF2-40B4-BE49-F238E27FC236}">
                <a16:creationId xmlns:a16="http://schemas.microsoft.com/office/drawing/2014/main" id="{4DB53579-55DF-A252-3F5F-39674BCC9575}"/>
              </a:ext>
            </a:extLst>
          </p:cNvPr>
          <p:cNvPicPr>
            <a:picLocks noChangeAspect="1"/>
          </p:cNvPicPr>
          <p:nvPr/>
        </p:nvPicPr>
        <p:blipFill>
          <a:blip r:embed="rId2"/>
          <a:stretch>
            <a:fillRect/>
          </a:stretch>
        </p:blipFill>
        <p:spPr>
          <a:xfrm>
            <a:off x="0" y="-6542"/>
            <a:ext cx="12192000" cy="3176067"/>
          </a:xfrm>
          <a:prstGeom prst="rect">
            <a:avLst/>
          </a:prstGeom>
        </p:spPr>
      </p:pic>
      <p:sp>
        <p:nvSpPr>
          <p:cNvPr id="5" name="CasellaDiTesto 4">
            <a:extLst>
              <a:ext uri="{FF2B5EF4-FFF2-40B4-BE49-F238E27FC236}">
                <a16:creationId xmlns:a16="http://schemas.microsoft.com/office/drawing/2014/main" id="{B8880F1D-8AF0-E593-91E9-BFC319DA2B80}"/>
              </a:ext>
            </a:extLst>
          </p:cNvPr>
          <p:cNvSpPr txBox="1"/>
          <p:nvPr/>
        </p:nvSpPr>
        <p:spPr>
          <a:xfrm>
            <a:off x="90853" y="373676"/>
            <a:ext cx="11175023" cy="1754326"/>
          </a:xfrm>
          <a:prstGeom prst="rect">
            <a:avLst/>
          </a:prstGeom>
          <a:noFill/>
        </p:spPr>
        <p:txBody>
          <a:bodyPr wrap="square">
            <a:spAutoFit/>
          </a:bodyPr>
          <a:lstStyle/>
          <a:p>
            <a:pPr algn="ctr"/>
            <a:r>
              <a:rPr lang="it-IT" sz="3000" b="1" dirty="0">
                <a:ln>
                  <a:solidFill>
                    <a:schemeClr val="bg1"/>
                  </a:solidFill>
                </a:ln>
                <a:solidFill>
                  <a:srgbClr val="002060"/>
                </a:solidFill>
                <a:latin typeface="Broadway" panose="04040905080B02020502" pitchFamily="82" charset="0"/>
              </a:rPr>
              <a:t>Formazione – PCTO</a:t>
            </a:r>
          </a:p>
          <a:p>
            <a:pPr algn="ctr"/>
            <a:endParaRPr lang="it-IT" sz="3000" b="1" dirty="0">
              <a:ln>
                <a:solidFill>
                  <a:schemeClr val="bg1"/>
                </a:solidFill>
              </a:ln>
              <a:solidFill>
                <a:srgbClr val="002060"/>
              </a:solidFill>
              <a:latin typeface="Broadway" panose="04040905080B02020502" pitchFamily="82" charset="0"/>
            </a:endParaRPr>
          </a:p>
          <a:p>
            <a:pPr algn="ctr"/>
            <a:r>
              <a:rPr lang="it-IT" sz="2400" b="1" dirty="0">
                <a:ln>
                  <a:solidFill>
                    <a:schemeClr val="bg1"/>
                  </a:solidFill>
                </a:ln>
                <a:solidFill>
                  <a:srgbClr val="FF0000"/>
                </a:solidFill>
                <a:latin typeface="Broadway" panose="04040905080B02020502" pitchFamily="82" charset="0"/>
              </a:rPr>
              <a:t>Solo per gli Istituti che avranno prescelto l’inserimento del progetto nei PCTO nel modulo di adesione</a:t>
            </a:r>
            <a:endParaRPr lang="it-IT" sz="2400" dirty="0">
              <a:solidFill>
                <a:srgbClr val="FF0000"/>
              </a:solidFill>
            </a:endParaRPr>
          </a:p>
        </p:txBody>
      </p:sp>
    </p:spTree>
    <p:extLst>
      <p:ext uri="{BB962C8B-B14F-4D97-AF65-F5344CB8AC3E}">
        <p14:creationId xmlns:p14="http://schemas.microsoft.com/office/powerpoint/2010/main" val="206292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9B4EB9-F98F-1B0B-0626-076781CCF519}"/>
              </a:ext>
            </a:extLst>
          </p:cNvPr>
          <p:cNvSpPr>
            <a:spLocks noGrp="1"/>
          </p:cNvSpPr>
          <p:nvPr>
            <p:ph type="title"/>
          </p:nvPr>
        </p:nvSpPr>
        <p:spPr>
          <a:xfrm>
            <a:off x="92318" y="4268462"/>
            <a:ext cx="11746523" cy="1459523"/>
          </a:xfrm>
        </p:spPr>
        <p:txBody>
          <a:bodyPr>
            <a:normAutofit fontScale="90000"/>
          </a:bodyPr>
          <a:lstStyle/>
          <a:p>
            <a:pPr algn="ctr">
              <a:lnSpc>
                <a:spcPct val="150000"/>
              </a:lnSpc>
            </a:pPr>
            <a:r>
              <a:rPr lang="it-IT" sz="3300" dirty="0">
                <a:solidFill>
                  <a:srgbClr val="002060"/>
                </a:solidFill>
                <a:latin typeface="Segoe UI Black" panose="020B0A02040204020203" pitchFamily="34" charset="0"/>
                <a:ea typeface="Segoe UI Black" panose="020B0A02040204020203" pitchFamily="34" charset="0"/>
              </a:rPr>
              <a:t>Gli studenti al termine del percorso formativo informativo dovranno elaborare prodotti culturali per la partecipazione al Concorso, suddiviso in due sezioni:</a:t>
            </a:r>
            <a:br>
              <a:rPr lang="it-IT" sz="3300" dirty="0">
                <a:solidFill>
                  <a:srgbClr val="002060"/>
                </a:solidFill>
                <a:latin typeface="Segoe UI Black" panose="020B0A02040204020203" pitchFamily="34" charset="0"/>
                <a:ea typeface="Segoe UI Black" panose="020B0A02040204020203" pitchFamily="34" charset="0"/>
              </a:rPr>
            </a:br>
            <a:r>
              <a:rPr lang="it-IT" sz="3300" dirty="0">
                <a:solidFill>
                  <a:srgbClr val="FF0000"/>
                </a:solidFill>
                <a:latin typeface="Segoe UI Black" panose="020B0A02040204020203" pitchFamily="34" charset="0"/>
                <a:ea typeface="Segoe UI Black" panose="020B0A02040204020203" pitchFamily="34" charset="0"/>
              </a:rPr>
              <a:t>Sceneggiature teatrali</a:t>
            </a:r>
            <a:br>
              <a:rPr lang="it-IT" sz="3300" dirty="0">
                <a:solidFill>
                  <a:srgbClr val="FF0000"/>
                </a:solidFill>
                <a:latin typeface="Segoe UI Black" panose="020B0A02040204020203" pitchFamily="34" charset="0"/>
                <a:ea typeface="Segoe UI Black" panose="020B0A02040204020203" pitchFamily="34" charset="0"/>
              </a:rPr>
            </a:br>
            <a:r>
              <a:rPr lang="it-IT" sz="3300" dirty="0">
                <a:solidFill>
                  <a:srgbClr val="FF0000"/>
                </a:solidFill>
                <a:latin typeface="Segoe UI Black" panose="020B0A02040204020203" pitchFamily="34" charset="0"/>
                <a:ea typeface="Segoe UI Black" panose="020B0A02040204020203" pitchFamily="34" charset="0"/>
              </a:rPr>
              <a:t>Cortometraggi</a:t>
            </a:r>
            <a:br>
              <a:rPr lang="it-IT" sz="3000" dirty="0">
                <a:solidFill>
                  <a:srgbClr val="002060"/>
                </a:solidFill>
                <a:latin typeface="Verdana" panose="020B0604030504040204" pitchFamily="34" charset="0"/>
                <a:ea typeface="Verdana" panose="020B0604030504040204" pitchFamily="34" charset="0"/>
              </a:rPr>
            </a:br>
            <a:endParaRPr lang="it-IT" sz="3000" dirty="0">
              <a:solidFill>
                <a:srgbClr val="002060"/>
              </a:solidFill>
              <a:latin typeface="Verdana" panose="020B0604030504040204" pitchFamily="34" charset="0"/>
              <a:ea typeface="Verdana" panose="020B0604030504040204" pitchFamily="34" charset="0"/>
            </a:endParaRPr>
          </a:p>
        </p:txBody>
      </p:sp>
      <p:pic>
        <p:nvPicPr>
          <p:cNvPr id="3" name="Immagine 2">
            <a:extLst>
              <a:ext uri="{FF2B5EF4-FFF2-40B4-BE49-F238E27FC236}">
                <a16:creationId xmlns:a16="http://schemas.microsoft.com/office/drawing/2014/main" id="{94F41802-F432-58D5-F348-26BA7C635187}"/>
              </a:ext>
            </a:extLst>
          </p:cNvPr>
          <p:cNvPicPr>
            <a:picLocks noChangeAspect="1"/>
          </p:cNvPicPr>
          <p:nvPr/>
        </p:nvPicPr>
        <p:blipFill>
          <a:blip r:embed="rId2"/>
          <a:stretch>
            <a:fillRect/>
          </a:stretch>
        </p:blipFill>
        <p:spPr>
          <a:xfrm>
            <a:off x="-1" y="-35169"/>
            <a:ext cx="12192000" cy="3176067"/>
          </a:xfrm>
          <a:prstGeom prst="rect">
            <a:avLst/>
          </a:prstGeom>
        </p:spPr>
      </p:pic>
      <p:sp>
        <p:nvSpPr>
          <p:cNvPr id="5" name="CasellaDiTesto 4">
            <a:extLst>
              <a:ext uri="{FF2B5EF4-FFF2-40B4-BE49-F238E27FC236}">
                <a16:creationId xmlns:a16="http://schemas.microsoft.com/office/drawing/2014/main" id="{23F86D67-FC45-D886-60E7-29FEA2E75901}"/>
              </a:ext>
            </a:extLst>
          </p:cNvPr>
          <p:cNvSpPr txBox="1"/>
          <p:nvPr/>
        </p:nvSpPr>
        <p:spPr>
          <a:xfrm>
            <a:off x="0" y="362634"/>
            <a:ext cx="11175023" cy="553998"/>
          </a:xfrm>
          <a:prstGeom prst="rect">
            <a:avLst/>
          </a:prstGeom>
          <a:noFill/>
        </p:spPr>
        <p:txBody>
          <a:bodyPr wrap="square">
            <a:spAutoFit/>
          </a:bodyPr>
          <a:lstStyle/>
          <a:p>
            <a:pPr algn="ctr"/>
            <a:r>
              <a:rPr lang="it-IT" sz="3000" b="1" dirty="0">
                <a:ln>
                  <a:solidFill>
                    <a:schemeClr val="bg1"/>
                  </a:solidFill>
                </a:ln>
                <a:solidFill>
                  <a:srgbClr val="002060"/>
                </a:solidFill>
                <a:latin typeface="Broadway" panose="04040905080B02020502" pitchFamily="82" charset="0"/>
              </a:rPr>
              <a:t>Concorso</a:t>
            </a:r>
            <a:endParaRPr lang="it-IT" sz="3000" dirty="0"/>
          </a:p>
        </p:txBody>
      </p:sp>
    </p:spTree>
    <p:extLst>
      <p:ext uri="{BB962C8B-B14F-4D97-AF65-F5344CB8AC3E}">
        <p14:creationId xmlns:p14="http://schemas.microsoft.com/office/powerpoint/2010/main" val="3987391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5D781E0-1139-374E-8495-55E1A31AE0A2}"/>
              </a:ext>
            </a:extLst>
          </p:cNvPr>
          <p:cNvPicPr>
            <a:picLocks noChangeAspect="1"/>
          </p:cNvPicPr>
          <p:nvPr/>
        </p:nvPicPr>
        <p:blipFill>
          <a:blip r:embed="rId2"/>
          <a:stretch>
            <a:fillRect/>
          </a:stretch>
        </p:blipFill>
        <p:spPr>
          <a:xfrm>
            <a:off x="-1" y="-35169"/>
            <a:ext cx="12192000" cy="3176067"/>
          </a:xfrm>
          <a:prstGeom prst="rect">
            <a:avLst/>
          </a:prstGeom>
        </p:spPr>
      </p:pic>
      <p:sp>
        <p:nvSpPr>
          <p:cNvPr id="2" name="Titolo 1">
            <a:extLst>
              <a:ext uri="{FF2B5EF4-FFF2-40B4-BE49-F238E27FC236}">
                <a16:creationId xmlns:a16="http://schemas.microsoft.com/office/drawing/2014/main" id="{2D9B4EB9-F98F-1B0B-0626-076781CCF519}"/>
              </a:ext>
            </a:extLst>
          </p:cNvPr>
          <p:cNvSpPr>
            <a:spLocks noGrp="1"/>
          </p:cNvSpPr>
          <p:nvPr>
            <p:ph type="title"/>
          </p:nvPr>
        </p:nvSpPr>
        <p:spPr>
          <a:xfrm>
            <a:off x="222738" y="3295073"/>
            <a:ext cx="11746523" cy="1813256"/>
          </a:xfrm>
        </p:spPr>
        <p:txBody>
          <a:bodyPr>
            <a:normAutofit fontScale="90000"/>
          </a:bodyPr>
          <a:lstStyle/>
          <a:p>
            <a:pPr algn="ctr">
              <a:lnSpc>
                <a:spcPct val="113000"/>
              </a:lnSpc>
            </a:pPr>
            <a:br>
              <a:rPr lang="it-IT" sz="3000" dirty="0">
                <a:solidFill>
                  <a:srgbClr val="002060"/>
                </a:solidFill>
                <a:latin typeface="Verdana" panose="020B0604030504040204" pitchFamily="34" charset="0"/>
                <a:ea typeface="Verdana" panose="020B0604030504040204" pitchFamily="34" charset="0"/>
              </a:rPr>
            </a:br>
            <a:r>
              <a:rPr lang="it-IT" sz="3000" dirty="0">
                <a:solidFill>
                  <a:srgbClr val="FF0000"/>
                </a:solidFill>
                <a:latin typeface="Segoe UI Black" panose="020B0A02040204020203" pitchFamily="34" charset="0"/>
                <a:ea typeface="Segoe UI Black" panose="020B0A02040204020203" pitchFamily="34" charset="0"/>
              </a:rPr>
              <a:t>Scadenza invio sceneggiature: 25/03/2024</a:t>
            </a:r>
            <a:br>
              <a:rPr lang="it-IT" sz="3000" dirty="0">
                <a:solidFill>
                  <a:srgbClr val="002060"/>
                </a:solidFill>
                <a:latin typeface="Segoe UI Black" panose="020B0A02040204020203" pitchFamily="34" charset="0"/>
                <a:ea typeface="Segoe UI Black" panose="020B0A02040204020203" pitchFamily="34" charset="0"/>
              </a:rPr>
            </a:br>
            <a:r>
              <a:rPr lang="it-IT" sz="3000" dirty="0">
                <a:solidFill>
                  <a:srgbClr val="FF0000"/>
                </a:solidFill>
                <a:latin typeface="Segoe UI Black" panose="020B0A02040204020203" pitchFamily="34" charset="0"/>
                <a:ea typeface="Segoe UI Black" panose="020B0A02040204020203" pitchFamily="34" charset="0"/>
              </a:rPr>
              <a:t>invio a </a:t>
            </a:r>
            <a:r>
              <a:rPr lang="it-IT" sz="3000" dirty="0">
                <a:solidFill>
                  <a:srgbClr val="FF0000"/>
                </a:solidFill>
                <a:latin typeface="Segoe UI Black" panose="020B0A02040204020203" pitchFamily="34" charset="0"/>
                <a:ea typeface="Segoe UI Black" panose="020B0A02040204020203" pitchFamily="34" charset="0"/>
                <a:hlinkClick r:id="rId3">
                  <a:extLst>
                    <a:ext uri="{A12FA001-AC4F-418D-AE19-62706E023703}">
                      <ahyp:hlinkClr xmlns:ahyp="http://schemas.microsoft.com/office/drawing/2018/hyperlinkcolor" val="tx"/>
                    </a:ext>
                  </a:extLst>
                </a:hlinkClick>
              </a:rPr>
              <a:t>puglia-prevenzione@inail.it</a:t>
            </a:r>
            <a:br>
              <a:rPr lang="it-IT" sz="3000" dirty="0">
                <a:solidFill>
                  <a:srgbClr val="002060"/>
                </a:solidFill>
                <a:latin typeface="Segoe UI Black" panose="020B0A02040204020203" pitchFamily="34" charset="0"/>
                <a:ea typeface="Segoe UI Black" panose="020B0A02040204020203" pitchFamily="34" charset="0"/>
              </a:rPr>
            </a:br>
            <a:br>
              <a:rPr lang="it-IT" sz="3000" dirty="0">
                <a:solidFill>
                  <a:srgbClr val="002060"/>
                </a:solidFill>
                <a:latin typeface="Segoe UI Black" panose="020B0A02040204020203" pitchFamily="34" charset="0"/>
                <a:ea typeface="Segoe UI Black" panose="020B0A02040204020203" pitchFamily="34" charset="0"/>
              </a:rPr>
            </a:br>
            <a:r>
              <a:rPr lang="it-IT" sz="3000" dirty="0">
                <a:solidFill>
                  <a:srgbClr val="FF0000"/>
                </a:solidFill>
                <a:latin typeface="Segoe UI Black" panose="020B0A02040204020203" pitchFamily="34" charset="0"/>
                <a:ea typeface="Segoe UI Black" panose="020B0A02040204020203" pitchFamily="34" charset="0"/>
              </a:rPr>
              <a:t>Valutazione Commissione </a:t>
            </a:r>
            <a:r>
              <a:rPr lang="it-IT" sz="3000" dirty="0">
                <a:solidFill>
                  <a:srgbClr val="002060"/>
                </a:solidFill>
                <a:latin typeface="Segoe UI Black" panose="020B0A02040204020203" pitchFamily="34" charset="0"/>
                <a:ea typeface="Segoe UI Black" panose="020B0A02040204020203" pitchFamily="34" charset="0"/>
              </a:rPr>
              <a:t>(dal 27 marzo all’8 aprile):</a:t>
            </a:r>
            <a:br>
              <a:rPr lang="it-IT" sz="3000" dirty="0">
                <a:solidFill>
                  <a:srgbClr val="002060"/>
                </a:solidFill>
                <a:latin typeface="Segoe UI Black" panose="020B0A02040204020203" pitchFamily="34" charset="0"/>
                <a:ea typeface="Segoe UI Black" panose="020B0A02040204020203" pitchFamily="34" charset="0"/>
              </a:rPr>
            </a:br>
            <a:r>
              <a:rPr lang="it-IT" sz="3000" dirty="0">
                <a:solidFill>
                  <a:srgbClr val="002060"/>
                </a:solidFill>
                <a:latin typeface="Segoe UI Black" panose="020B0A02040204020203" pitchFamily="34" charset="0"/>
                <a:ea typeface="Segoe UI Black" panose="020B0A02040204020203" pitchFamily="34" charset="0"/>
              </a:rPr>
              <a:t>- coerenza temi della salute e sicurezza sul lavoro;</a:t>
            </a:r>
            <a:br>
              <a:rPr lang="it-IT" sz="3000" dirty="0">
                <a:solidFill>
                  <a:srgbClr val="002060"/>
                </a:solidFill>
                <a:latin typeface="Segoe UI Black" panose="020B0A02040204020203" pitchFamily="34" charset="0"/>
                <a:ea typeface="Segoe UI Black" panose="020B0A02040204020203" pitchFamily="34" charset="0"/>
              </a:rPr>
            </a:br>
            <a:r>
              <a:rPr lang="it-IT" sz="3000" dirty="0">
                <a:solidFill>
                  <a:srgbClr val="002060"/>
                </a:solidFill>
                <a:latin typeface="Segoe UI Black" panose="020B0A02040204020203" pitchFamily="34" charset="0"/>
                <a:ea typeface="Segoe UI Black" panose="020B0A02040204020203" pitchFamily="34" charset="0"/>
              </a:rPr>
              <a:t>- qualità della narrazione;</a:t>
            </a:r>
            <a:br>
              <a:rPr lang="it-IT" sz="3000" dirty="0">
                <a:solidFill>
                  <a:srgbClr val="002060"/>
                </a:solidFill>
                <a:latin typeface="Segoe UI Black" panose="020B0A02040204020203" pitchFamily="34" charset="0"/>
                <a:ea typeface="Segoe UI Black" panose="020B0A02040204020203" pitchFamily="34" charset="0"/>
              </a:rPr>
            </a:br>
            <a:r>
              <a:rPr lang="it-IT" sz="3000" dirty="0">
                <a:solidFill>
                  <a:srgbClr val="002060"/>
                </a:solidFill>
                <a:latin typeface="Segoe UI Black" panose="020B0A02040204020203" pitchFamily="34" charset="0"/>
                <a:ea typeface="Segoe UI Black" panose="020B0A02040204020203" pitchFamily="34" charset="0"/>
              </a:rPr>
              <a:t>- originalità dei contenuti.</a:t>
            </a:r>
            <a:br>
              <a:rPr lang="it-IT" sz="3000" dirty="0">
                <a:solidFill>
                  <a:srgbClr val="002060"/>
                </a:solidFill>
                <a:latin typeface="Segoe UI Black" panose="020B0A02040204020203" pitchFamily="34" charset="0"/>
                <a:ea typeface="Segoe UI Black" panose="020B0A02040204020203" pitchFamily="34" charset="0"/>
              </a:rPr>
            </a:br>
            <a:r>
              <a:rPr lang="it-IT" sz="3000" dirty="0">
                <a:solidFill>
                  <a:srgbClr val="FF0000"/>
                </a:solidFill>
                <a:latin typeface="Segoe UI Black" panose="020B0A02040204020203" pitchFamily="34" charset="0"/>
                <a:ea typeface="Segoe UI Black" panose="020B0A02040204020203" pitchFamily="34" charset="0"/>
              </a:rPr>
              <a:t>Valutazione Social </a:t>
            </a:r>
            <a:r>
              <a:rPr lang="it-IT" sz="3000" dirty="0">
                <a:solidFill>
                  <a:srgbClr val="002060"/>
                </a:solidFill>
                <a:latin typeface="Segoe UI Black" panose="020B0A02040204020203" pitchFamily="34" charset="0"/>
                <a:ea typeface="Segoe UI Black" panose="020B0A02040204020203" pitchFamily="34" charset="0"/>
              </a:rPr>
              <a:t>(dal 27 marzo all’8 aprile):</a:t>
            </a:r>
            <a:br>
              <a:rPr lang="it-IT" sz="3000" dirty="0">
                <a:solidFill>
                  <a:srgbClr val="002060"/>
                </a:solidFill>
                <a:latin typeface="Segoe UI Black" panose="020B0A02040204020203" pitchFamily="34" charset="0"/>
                <a:ea typeface="Segoe UI Black" panose="020B0A02040204020203" pitchFamily="34" charset="0"/>
              </a:rPr>
            </a:br>
            <a:r>
              <a:rPr lang="it-IT" sz="3000" dirty="0">
                <a:solidFill>
                  <a:srgbClr val="002060"/>
                </a:solidFill>
                <a:latin typeface="Segoe UI Black" panose="020B0A02040204020203" pitchFamily="34" charset="0"/>
                <a:ea typeface="Segoe UI Black" panose="020B0A02040204020203" pitchFamily="34" charset="0"/>
              </a:rPr>
              <a:t>- gli elaborati saranno pubblicati sulla pagina Facebook: «Dal palcoscenico alla realtà a scuola di prevenzione» e si potranno votare cliccando «mi piace»</a:t>
            </a:r>
            <a:br>
              <a:rPr lang="it-IT" sz="3000" dirty="0">
                <a:solidFill>
                  <a:srgbClr val="002060"/>
                </a:solidFill>
                <a:latin typeface="Segoe UI Black" panose="020B0A02040204020203" pitchFamily="34" charset="0"/>
                <a:ea typeface="Segoe UI Black" panose="020B0A02040204020203" pitchFamily="34" charset="0"/>
              </a:rPr>
            </a:br>
            <a:endParaRPr lang="it-IT" sz="3000" dirty="0">
              <a:solidFill>
                <a:srgbClr val="002060"/>
              </a:solidFill>
              <a:latin typeface="Segoe UI Black" panose="020B0A02040204020203" pitchFamily="34" charset="0"/>
              <a:ea typeface="Segoe UI Black" panose="020B0A02040204020203" pitchFamily="34" charset="0"/>
            </a:endParaRPr>
          </a:p>
        </p:txBody>
      </p:sp>
      <p:sp>
        <p:nvSpPr>
          <p:cNvPr id="5" name="CasellaDiTesto 4">
            <a:extLst>
              <a:ext uri="{FF2B5EF4-FFF2-40B4-BE49-F238E27FC236}">
                <a16:creationId xmlns:a16="http://schemas.microsoft.com/office/drawing/2014/main" id="{9465B18A-776B-696C-E4BF-CABAF2EC5DFC}"/>
              </a:ext>
            </a:extLst>
          </p:cNvPr>
          <p:cNvSpPr txBox="1"/>
          <p:nvPr/>
        </p:nvSpPr>
        <p:spPr>
          <a:xfrm>
            <a:off x="114300" y="336257"/>
            <a:ext cx="11175023" cy="553998"/>
          </a:xfrm>
          <a:prstGeom prst="rect">
            <a:avLst/>
          </a:prstGeom>
          <a:noFill/>
        </p:spPr>
        <p:txBody>
          <a:bodyPr wrap="square">
            <a:spAutoFit/>
          </a:bodyPr>
          <a:lstStyle/>
          <a:p>
            <a:pPr algn="ctr"/>
            <a:r>
              <a:rPr lang="it-IT" sz="3000" b="1" dirty="0">
                <a:ln>
                  <a:solidFill>
                    <a:schemeClr val="bg1"/>
                  </a:solidFill>
                </a:ln>
                <a:solidFill>
                  <a:srgbClr val="002060"/>
                </a:solidFill>
                <a:latin typeface="Broadway" panose="04040905080B02020502" pitchFamily="82" charset="0"/>
              </a:rPr>
              <a:t>Concorso – Sceneggiature teatrali</a:t>
            </a:r>
            <a:endParaRPr lang="it-IT" sz="3000" dirty="0"/>
          </a:p>
        </p:txBody>
      </p:sp>
    </p:spTree>
    <p:extLst>
      <p:ext uri="{BB962C8B-B14F-4D97-AF65-F5344CB8AC3E}">
        <p14:creationId xmlns:p14="http://schemas.microsoft.com/office/powerpoint/2010/main" val="1852684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D07F5DE-9058-2A35-09EA-6A98B21E67D2}"/>
              </a:ext>
            </a:extLst>
          </p:cNvPr>
          <p:cNvPicPr>
            <a:picLocks noChangeAspect="1"/>
          </p:cNvPicPr>
          <p:nvPr/>
        </p:nvPicPr>
        <p:blipFill>
          <a:blip r:embed="rId2"/>
          <a:stretch>
            <a:fillRect/>
          </a:stretch>
        </p:blipFill>
        <p:spPr>
          <a:xfrm>
            <a:off x="-1" y="-35169"/>
            <a:ext cx="12192000" cy="3176067"/>
          </a:xfrm>
          <a:prstGeom prst="rect">
            <a:avLst/>
          </a:prstGeom>
        </p:spPr>
      </p:pic>
      <p:sp>
        <p:nvSpPr>
          <p:cNvPr id="2" name="Titolo 1">
            <a:extLst>
              <a:ext uri="{FF2B5EF4-FFF2-40B4-BE49-F238E27FC236}">
                <a16:creationId xmlns:a16="http://schemas.microsoft.com/office/drawing/2014/main" id="{2D9B4EB9-F98F-1B0B-0626-076781CCF519}"/>
              </a:ext>
            </a:extLst>
          </p:cNvPr>
          <p:cNvSpPr>
            <a:spLocks noGrp="1"/>
          </p:cNvSpPr>
          <p:nvPr>
            <p:ph type="title"/>
          </p:nvPr>
        </p:nvSpPr>
        <p:spPr>
          <a:xfrm>
            <a:off x="235926" y="3429000"/>
            <a:ext cx="11670323" cy="1459523"/>
          </a:xfrm>
        </p:spPr>
        <p:txBody>
          <a:bodyPr>
            <a:normAutofit fontScale="90000"/>
          </a:bodyPr>
          <a:lstStyle/>
          <a:p>
            <a:pPr algn="ctr">
              <a:lnSpc>
                <a:spcPct val="150000"/>
              </a:lnSpc>
            </a:pPr>
            <a:br>
              <a:rPr lang="it-IT" sz="3000" dirty="0">
                <a:solidFill>
                  <a:srgbClr val="002060"/>
                </a:solidFill>
                <a:latin typeface="Verdana" panose="020B0604030504040204" pitchFamily="34" charset="0"/>
                <a:ea typeface="Verdana" panose="020B0604030504040204" pitchFamily="34" charset="0"/>
              </a:rPr>
            </a:br>
            <a:r>
              <a:rPr lang="it-IT" sz="3300" dirty="0">
                <a:solidFill>
                  <a:srgbClr val="FF0000"/>
                </a:solidFill>
                <a:latin typeface="Segoe UI Black" panose="020B0A02040204020203" pitchFamily="34" charset="0"/>
                <a:ea typeface="Segoe UI Black" panose="020B0A02040204020203" pitchFamily="34" charset="0"/>
              </a:rPr>
              <a:t>Laboratori teatrali e realizzazione spettacoli</a:t>
            </a:r>
            <a:br>
              <a:rPr lang="it-IT" sz="3300" dirty="0">
                <a:solidFill>
                  <a:srgbClr val="002060"/>
                </a:solidFill>
                <a:latin typeface="Segoe UI Black" panose="020B0A02040204020203" pitchFamily="34" charset="0"/>
                <a:ea typeface="Segoe UI Black" panose="020B0A02040204020203" pitchFamily="34" charset="0"/>
              </a:rPr>
            </a:br>
            <a:r>
              <a:rPr lang="it-IT" sz="3300" dirty="0">
                <a:solidFill>
                  <a:srgbClr val="002060"/>
                </a:solidFill>
                <a:latin typeface="Segoe UI Black" panose="020B0A02040204020203" pitchFamily="34" charset="0"/>
                <a:ea typeface="Segoe UI Black" panose="020B0A02040204020203" pitchFamily="34" charset="0"/>
              </a:rPr>
              <a:t>Gli studenti che avranno elaborato la sceneggiatura prescelta dalla Commissione e quella più votata su Facebook parteciperanno dal 10 aprile al 31 maggio ai laboratori teatrali (20 ore) per allestire e rappresentare lo spettacolo teatrale sceneggiato.</a:t>
            </a:r>
          </a:p>
        </p:txBody>
      </p:sp>
      <p:sp>
        <p:nvSpPr>
          <p:cNvPr id="5" name="CasellaDiTesto 4">
            <a:extLst>
              <a:ext uri="{FF2B5EF4-FFF2-40B4-BE49-F238E27FC236}">
                <a16:creationId xmlns:a16="http://schemas.microsoft.com/office/drawing/2014/main" id="{325996BE-F647-7EDE-2730-6D72A5A91B5F}"/>
              </a:ext>
            </a:extLst>
          </p:cNvPr>
          <p:cNvSpPr txBox="1"/>
          <p:nvPr/>
        </p:nvSpPr>
        <p:spPr>
          <a:xfrm>
            <a:off x="167054" y="353842"/>
            <a:ext cx="11175023" cy="553998"/>
          </a:xfrm>
          <a:prstGeom prst="rect">
            <a:avLst/>
          </a:prstGeom>
          <a:noFill/>
        </p:spPr>
        <p:txBody>
          <a:bodyPr wrap="square">
            <a:spAutoFit/>
          </a:bodyPr>
          <a:lstStyle/>
          <a:p>
            <a:pPr algn="ctr"/>
            <a:r>
              <a:rPr lang="it-IT" sz="3000" b="1" dirty="0">
                <a:ln>
                  <a:solidFill>
                    <a:schemeClr val="bg1"/>
                  </a:solidFill>
                </a:ln>
                <a:solidFill>
                  <a:srgbClr val="002060"/>
                </a:solidFill>
                <a:latin typeface="Broadway" panose="04040905080B02020502" pitchFamily="82" charset="0"/>
              </a:rPr>
              <a:t>Concorso – Sceneggiature teatrali</a:t>
            </a:r>
            <a:endParaRPr lang="it-IT" sz="3000" dirty="0"/>
          </a:p>
        </p:txBody>
      </p:sp>
    </p:spTree>
    <p:extLst>
      <p:ext uri="{BB962C8B-B14F-4D97-AF65-F5344CB8AC3E}">
        <p14:creationId xmlns:p14="http://schemas.microsoft.com/office/powerpoint/2010/main" val="384953112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729</Words>
  <Application>Microsoft Office PowerPoint</Application>
  <PresentationFormat>Widescreen</PresentationFormat>
  <Paragraphs>37</Paragraphs>
  <Slides>17</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17</vt:i4>
      </vt:variant>
    </vt:vector>
  </HeadingPairs>
  <TitlesOfParts>
    <vt:vector size="24" baseType="lpstr">
      <vt:lpstr>Arial</vt:lpstr>
      <vt:lpstr>Broadway</vt:lpstr>
      <vt:lpstr>Calibri</vt:lpstr>
      <vt:lpstr>Calibri Light</vt:lpstr>
      <vt:lpstr>Segoe UI Black</vt:lpstr>
      <vt:lpstr>Verdana</vt:lpstr>
      <vt:lpstr>Tema di Office</vt:lpstr>
      <vt:lpstr>Presentazione standard di PowerPoint</vt:lpstr>
      <vt:lpstr> Iniziativa destinata agli studenti delle Scuole secondarie di Secondo grado che attraverso i linguaggi del cinema e del teatro mira a sensibilizzarli sui temi della salute e della sicurezza sul lavoro. La partecipazione è gratuita.  </vt:lpstr>
      <vt:lpstr>Il progetto è articolato in 2 fasi: - Formazione e informazione - Concorso</vt:lpstr>
      <vt:lpstr>1. Partecipazione allo spettacolo Vite spezzate entro febbraio 2024 tutti gli studenti assisteranno alla piéce teatrale che narra la storia di infortuni mortali accaduti in Puglia.  Sarà garantito il trasporto per studenti e docenti referenti. 2. Formazione on line www.scuoladiprevenzione.it </vt:lpstr>
      <vt:lpstr>Presentazione standard di PowerPoint</vt:lpstr>
      <vt:lpstr>1. Partecipazione allo spettacolo Vite spezzate – 1 ora (I Teatri di Bari) 2. Il fenomeno infortunistico e tecnopatico – 1 ora (Inail) 3. rischi e prevenzione nel settore dello spettacolo – 2 ore (Spesal) totale nn. 4 ore  Le lezioni potranno essere svolte in presenza o in modalità remota a seconda delle esigenze e delle disponibilità degli Istituti  </vt:lpstr>
      <vt:lpstr>Gli studenti al termine del percorso formativo informativo dovranno elaborare prodotti culturali per la partecipazione al Concorso, suddiviso in due sezioni: Sceneggiature teatrali Cortometraggi </vt:lpstr>
      <vt:lpstr> Scadenza invio sceneggiature: 25/03/2024 invio a puglia-prevenzione@inail.it  Valutazione Commissione (dal 27 marzo all’8 aprile): - coerenza temi della salute e sicurezza sul lavoro; - qualità della narrazione; - originalità dei contenuti. Valutazione Social (dal 27 marzo all’8 aprile): - gli elaborati saranno pubblicati sulla pagina Facebook: «Dal palcoscenico alla realtà a scuola di prevenzione» e si potranno votare cliccando «mi piace» </vt:lpstr>
      <vt:lpstr> Laboratori teatrali e realizzazione spettacoli Gli studenti che avranno elaborato la sceneggiatura prescelta dalla Commissione e quella più votata su Facebook parteciperanno dal 10 aprile al 31 maggio ai laboratori teatrali (20 ore) per allestire e rappresentare lo spettacolo teatrale sceneggiato.</vt:lpstr>
      <vt:lpstr> Scadenza invio Cortometraggi: 20/05/2024 invio a puglia-prevenzione@inail.it  I video dovranno avere una durata massima di 4 minuti e non dovranno avere sottofondi musicali protetti da diritto d’autore.</vt:lpstr>
      <vt:lpstr> Valutazione Commissione (dal 23 al 31 maggio): - coerenza temi della salute e sicurezza sul lavoro; - qualità della narrazione; - originalità dei contenuti. Valutazione Social (dal 23 al 31 maggio): - i video saranno pubblicati sulla pagina Facebook: «Dal palcoscenico alla realtà a scuola di prevenzione» e si potranno votare cliccando «mi piace»  </vt:lpstr>
      <vt:lpstr> Sceneggiature teatrali All’Istituto degli studenti che avranno elaborato la sceneggiatura prescelta dalla Commissione sarà assegnato un premio di € 5.000 All’Istituto degli studenti che avranno elaborato la sceneggiatura più votata su Facebook sarà assegnato un premio di € 2.000 </vt:lpstr>
      <vt:lpstr> Cortometraggi Agli Istituti degli studenti che avranno realizzato i video saranno assegnati i seguenti premi: Valutazione Commissione: I classificato € 5.000 II classificato € 3.000 III classificato € 2.000 Voto Social: I classificato € 1.000</vt:lpstr>
      <vt:lpstr> ATTENZIONE Gli Istituti vincitori dovranno destinare gli importi dei premi al miglioramento delle condizioni di sicurezza degli edifici scolastici</vt:lpstr>
      <vt:lpstr> Entro il 7 giugno 2024 sarà realizzata la cerimonia conclusiva con la rappresentazione dei due spettacoli teatrali e la premiazione dei cortometraggi vincitori.</vt:lpstr>
      <vt:lpstr> Il termine per aderire al progetto è: 16 dicembre 2023 il modulo di adesione è disponibile su: https://www.scuoladiprevenzione.it/adesione oppure può essere richiesto a: puglia-prevenzione@inail.it</vt:lpstr>
      <vt:lpstr> Segreteria organizzativa: puglia-prevenzione@inail.it </vt:lpstr>
    </vt:vector>
  </TitlesOfParts>
  <Company>INAIL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Cipriani Lorenzo</dc:creator>
  <cp:lastModifiedBy>De Girolamo Antonio</cp:lastModifiedBy>
  <cp:revision>3</cp:revision>
  <dcterms:created xsi:type="dcterms:W3CDTF">2023-10-16T07:41:54Z</dcterms:created>
  <dcterms:modified xsi:type="dcterms:W3CDTF">2023-12-06T07:56:01Z</dcterms:modified>
</cp:coreProperties>
</file>